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302" r:id="rId3"/>
    <p:sldId id="303" r:id="rId4"/>
    <p:sldId id="304" r:id="rId5"/>
    <p:sldId id="270" r:id="rId6"/>
    <p:sldId id="272" r:id="rId7"/>
    <p:sldId id="273" r:id="rId8"/>
    <p:sldId id="276" r:id="rId9"/>
    <p:sldId id="294" r:id="rId10"/>
    <p:sldId id="296" r:id="rId11"/>
    <p:sldId id="297" r:id="rId12"/>
    <p:sldId id="277" r:id="rId13"/>
    <p:sldId id="278" r:id="rId14"/>
    <p:sldId id="279" r:id="rId15"/>
    <p:sldId id="280" r:id="rId16"/>
    <p:sldId id="281" r:id="rId17"/>
    <p:sldId id="282" r:id="rId18"/>
    <p:sldId id="283" r:id="rId19"/>
    <p:sldId id="305" r:id="rId20"/>
    <p:sldId id="285" r:id="rId21"/>
    <p:sldId id="291" r:id="rId22"/>
    <p:sldId id="289" r:id="rId23"/>
    <p:sldId id="306" r:id="rId24"/>
    <p:sldId id="307" r:id="rId25"/>
    <p:sldId id="308" r:id="rId26"/>
    <p:sldId id="293" r:id="rId27"/>
    <p:sldId id="290" r:id="rId28"/>
    <p:sldId id="300" r:id="rId29"/>
    <p:sldId id="288"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1E41"/>
    <a:srgbClr val="CF8B2A"/>
    <a:srgbClr val="5C4A26"/>
    <a:srgbClr val="D2D0B5"/>
    <a:srgbClr val="BBBC8A"/>
    <a:srgbClr val="445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601" autoAdjust="0"/>
  </p:normalViewPr>
  <p:slideViewPr>
    <p:cSldViewPr snapToGrid="0">
      <p:cViewPr>
        <p:scale>
          <a:sx n="71" d="100"/>
          <a:sy n="71" d="100"/>
        </p:scale>
        <p:origin x="-660" y="-60"/>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1D24BF-8341-4C8E-AE48-ADA15DEAE8A3}" type="datetimeFigureOut">
              <a:rPr lang="en-US" smtClean="0"/>
              <a:t>9/10/2020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75E0EAB-9322-43BF-98B5-8934A79501A9}" type="slidenum">
              <a:rPr lang="en-US" smtClean="0"/>
              <a:t>‹#›</a:t>
            </a:fld>
            <a:endParaRPr lang="en-US"/>
          </a:p>
        </p:txBody>
      </p:sp>
    </p:spTree>
    <p:extLst>
      <p:ext uri="{BB962C8B-B14F-4D97-AF65-F5344CB8AC3E}">
        <p14:creationId xmlns:p14="http://schemas.microsoft.com/office/powerpoint/2010/main" val="1553521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1983633-D44F-48D7-83DD-BD8FC2EAC723}" type="datetimeFigureOut">
              <a:rPr lang="en-US" smtClean="0"/>
              <a:t>9/10/2020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AE9FEF1-0A5B-4872-823A-015AABA678C8}" type="slidenum">
              <a:rPr lang="en-US" smtClean="0"/>
              <a:t>‹#›</a:t>
            </a:fld>
            <a:endParaRPr lang="en-US"/>
          </a:p>
        </p:txBody>
      </p:sp>
    </p:spTree>
    <p:extLst>
      <p:ext uri="{BB962C8B-B14F-4D97-AF65-F5344CB8AC3E}">
        <p14:creationId xmlns:p14="http://schemas.microsoft.com/office/powerpoint/2010/main" val="1209041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E9FEF1-0A5B-4872-823A-015AABA678C8}" type="slidenum">
              <a:rPr lang="en-US" smtClean="0"/>
              <a:t>1</a:t>
            </a:fld>
            <a:endParaRPr lang="en-US"/>
          </a:p>
        </p:txBody>
      </p:sp>
    </p:spTree>
    <p:extLst>
      <p:ext uri="{BB962C8B-B14F-4D97-AF65-F5344CB8AC3E}">
        <p14:creationId xmlns:p14="http://schemas.microsoft.com/office/powerpoint/2010/main" val="3287568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928D174-FB14-47D4-A653-B02DB3768BD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F2E7B-DA5A-49EC-A28F-B8DC1E05C6A4}" type="slidenum">
              <a:rPr lang="en-US" smtClean="0"/>
              <a:t>‹#›</a:t>
            </a:fld>
            <a:endParaRPr lang="en-US"/>
          </a:p>
        </p:txBody>
      </p:sp>
      <p:sp>
        <p:nvSpPr>
          <p:cNvPr id="9" name="Text Placeholder 8"/>
          <p:cNvSpPr>
            <a:spLocks noGrp="1"/>
          </p:cNvSpPr>
          <p:nvPr>
            <p:ph type="body" sz="quarter" idx="13" hasCustomPrompt="1"/>
          </p:nvPr>
        </p:nvSpPr>
        <p:spPr>
          <a:xfrm>
            <a:off x="2714624" y="2051915"/>
            <a:ext cx="9090515" cy="2370138"/>
          </a:xfrm>
          <a:prstGeom prst="rect">
            <a:avLst/>
          </a:prstGeom>
        </p:spPr>
        <p:txBody>
          <a:bodyPr/>
          <a:lstStyle>
            <a:lvl1pPr marL="0" indent="0">
              <a:buNone/>
              <a:defRPr sz="10000" b="1">
                <a:solidFill>
                  <a:srgbClr val="8B1E41"/>
                </a:solidFill>
                <a:latin typeface="Rubik" panose="02000604000000020004" pitchFamily="2" charset="-79"/>
                <a:cs typeface="Rubik" panose="02000604000000020004" pitchFamily="2" charset="-79"/>
              </a:defRPr>
            </a:lvl1pPr>
          </a:lstStyle>
          <a:p>
            <a:pPr lvl="0"/>
            <a:r>
              <a:rPr lang="en-US" dirty="0" smtClean="0"/>
              <a:t>Welcome</a:t>
            </a:r>
          </a:p>
          <a:p>
            <a:pPr lvl="0"/>
            <a:r>
              <a:rPr lang="en-US" dirty="0" smtClean="0"/>
              <a:t>Begin here</a:t>
            </a:r>
            <a:endParaRPr lang="en-US" dirty="0"/>
          </a:p>
        </p:txBody>
      </p:sp>
    </p:spTree>
    <p:extLst>
      <p:ext uri="{BB962C8B-B14F-4D97-AF65-F5344CB8AC3E}">
        <p14:creationId xmlns:p14="http://schemas.microsoft.com/office/powerpoint/2010/main" val="72377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743200" y="1285875"/>
            <a:ext cx="8599616" cy="4891090"/>
          </a:xfrm>
          <a:prstGeom prst="rect">
            <a:avLst/>
          </a:prstGeom>
        </p:spPr>
        <p:txBody>
          <a:bodyPr>
            <a:normAutofit/>
          </a:bodyPr>
          <a:lstStyle>
            <a:lvl1pPr marL="457200" indent="-457200">
              <a:lnSpc>
                <a:spcPct val="150000"/>
              </a:lnSpc>
              <a:buSzPct val="160000"/>
              <a:buFontTx/>
              <a:buBlip>
                <a:blip r:embed="rId3"/>
              </a:buBlip>
              <a:defRPr sz="2800">
                <a:solidFill>
                  <a:srgbClr val="5C4A26"/>
                </a:solidFill>
                <a:latin typeface="Rubik Medium" panose="02000604000000020004" pitchFamily="2" charset="-79"/>
                <a:cs typeface="Rubik Medium" panose="02000604000000020004" pitchFamily="2" charset="-79"/>
              </a:defRPr>
            </a:lvl1pPr>
            <a:lvl2pPr marL="914400" indent="-457200">
              <a:lnSpc>
                <a:spcPct val="150000"/>
              </a:lnSpc>
              <a:buClr>
                <a:srgbClr val="8B1E41"/>
              </a:buClr>
              <a:buSzPct val="160000"/>
              <a:defRPr sz="2400">
                <a:solidFill>
                  <a:srgbClr val="5C4A26"/>
                </a:solidFill>
                <a:latin typeface="Rubik Medium" panose="02000604000000020004" pitchFamily="2" charset="-79"/>
                <a:cs typeface="Rubik Medium" panose="02000604000000020004" pitchFamily="2" charset="-79"/>
              </a:defRPr>
            </a:lvl2pPr>
            <a:lvl3pPr marL="1371600" indent="-457200">
              <a:buClr>
                <a:srgbClr val="8B1E41"/>
              </a:buClr>
              <a:buSzPct val="125000"/>
              <a:buFont typeface="Courier New" panose="02070309020205020404" pitchFamily="49" charset="0"/>
              <a:buChar char="o"/>
              <a:defRPr sz="2000">
                <a:solidFill>
                  <a:srgbClr val="5C4A26"/>
                </a:solidFill>
                <a:latin typeface="Rubik Medium" panose="02000604000000020004" pitchFamily="2" charset="-79"/>
                <a:cs typeface="Rubik Medium" panose="02000604000000020004" pitchFamily="2" charset="-79"/>
              </a:defRPr>
            </a:lvl3pPr>
            <a:lvl4pPr marL="1600200" indent="-228600">
              <a:buFont typeface="Courier New" panose="02070309020205020404" pitchFamily="49" charset="0"/>
              <a:buChar char="o"/>
              <a:defRPr sz="2000">
                <a:solidFill>
                  <a:srgbClr val="5C4A26"/>
                </a:solidFill>
                <a:latin typeface="Rubik Medium" panose="02000604000000020004" pitchFamily="2" charset="-79"/>
                <a:cs typeface="Rubik Medium" panose="02000604000000020004" pitchFamily="2" charset="-79"/>
              </a:defRPr>
            </a:lvl4pPr>
            <a:lvl5pPr>
              <a:defRPr sz="3000">
                <a:latin typeface="Rubik" panose="02000604000000020004" pitchFamily="2" charset="-79"/>
                <a:cs typeface="Rubik" panose="02000604000000020004" pitchFamily="2" charset="-79"/>
              </a:defRPr>
            </a:lvl5pPr>
          </a:lstStyle>
          <a:p>
            <a:pPr lvl="0"/>
            <a:r>
              <a:rPr lang="en-US" dirty="0" smtClean="0"/>
              <a:t>Click to add text</a:t>
            </a:r>
          </a:p>
          <a:p>
            <a:pPr lvl="1"/>
            <a:r>
              <a:rPr lang="en-US" dirty="0" smtClean="0"/>
              <a:t>Click to add text</a:t>
            </a:r>
          </a:p>
          <a:p>
            <a:pPr lvl="2"/>
            <a:r>
              <a:rPr lang="en-US" dirty="0" smtClean="0"/>
              <a:t>Click to add text</a:t>
            </a:r>
          </a:p>
        </p:txBody>
      </p:sp>
      <p:sp>
        <p:nvSpPr>
          <p:cNvPr id="4" name="Date Placeholder 3"/>
          <p:cNvSpPr>
            <a:spLocks noGrp="1"/>
          </p:cNvSpPr>
          <p:nvPr>
            <p:ph type="dt" sz="half" idx="10"/>
          </p:nvPr>
        </p:nvSpPr>
        <p:spPr/>
        <p:txBody>
          <a:bodyPr/>
          <a:lstStyle/>
          <a:p>
            <a:fld id="{1928D174-FB14-47D4-A653-B02DB3768BD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F2E7B-DA5A-49EC-A28F-B8DC1E05C6A4}" type="slidenum">
              <a:rPr lang="en-US" smtClean="0"/>
              <a:t>‹#›</a:t>
            </a:fld>
            <a:endParaRPr lang="en-US"/>
          </a:p>
        </p:txBody>
      </p:sp>
      <p:sp>
        <p:nvSpPr>
          <p:cNvPr id="7" name="Text Placeholder 2"/>
          <p:cNvSpPr>
            <a:spLocks noGrp="1"/>
          </p:cNvSpPr>
          <p:nvPr>
            <p:ph type="body" idx="13" hasCustomPrompt="1"/>
          </p:nvPr>
        </p:nvSpPr>
        <p:spPr>
          <a:xfrm>
            <a:off x="3649347" y="588966"/>
            <a:ext cx="7704454" cy="432115"/>
          </a:xfrm>
          <a:prstGeom prst="rect">
            <a:avLst/>
          </a:prstGeom>
        </p:spPr>
        <p:txBody>
          <a:bodyPr/>
          <a:lstStyle>
            <a:lvl1pPr marL="0" indent="0">
              <a:buNone/>
              <a:defRPr sz="2800" baseline="0">
                <a:solidFill>
                  <a:srgbClr val="CF8B2A"/>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add text</a:t>
            </a:r>
          </a:p>
        </p:txBody>
      </p:sp>
    </p:spTree>
    <p:extLst>
      <p:ext uri="{BB962C8B-B14F-4D97-AF65-F5344CB8AC3E}">
        <p14:creationId xmlns:p14="http://schemas.microsoft.com/office/powerpoint/2010/main" val="33930510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19475" y="2091121"/>
            <a:ext cx="8001000" cy="2852737"/>
          </a:xfrm>
          <a:prstGeom prst="rect">
            <a:avLst/>
          </a:prstGeom>
        </p:spPr>
        <p:txBody>
          <a:bodyPr anchor="t"/>
          <a:lstStyle>
            <a:lvl1pPr>
              <a:defRPr sz="8000" b="1" baseline="0">
                <a:solidFill>
                  <a:srgbClr val="CF8B2A"/>
                </a:solidFill>
                <a:latin typeface="Rubik" panose="02000604000000020004" pitchFamily="2" charset="-79"/>
                <a:cs typeface="Rubik" panose="02000604000000020004" pitchFamily="2" charset="-79"/>
              </a:defRPr>
            </a:lvl1pPr>
          </a:lstStyle>
          <a:p>
            <a:r>
              <a:rPr lang="en-US" dirty="0" err="1" smtClean="0"/>
              <a:t>Verum</a:t>
            </a:r>
            <a:r>
              <a:rPr lang="en-US" dirty="0" smtClean="0"/>
              <a:t> </a:t>
            </a:r>
            <a:r>
              <a:rPr lang="en-US" dirty="0" err="1" smtClean="0"/>
              <a:t>culla</a:t>
            </a:r>
            <a:r>
              <a:rPr lang="en-US" dirty="0" smtClean="0"/>
              <a:t> </a:t>
            </a:r>
            <a:r>
              <a:rPr lang="en-US" dirty="0" err="1" smtClean="0"/>
              <a:t>maio</a:t>
            </a:r>
            <a:r>
              <a:rPr lang="en-US" dirty="0" smtClean="0"/>
              <a:t> </a:t>
            </a:r>
            <a:r>
              <a:rPr lang="en-US" dirty="0" err="1" smtClean="0"/>
              <a:t>blaceat</a:t>
            </a:r>
            <a:endParaRPr lang="en-US" dirty="0"/>
          </a:p>
        </p:txBody>
      </p:sp>
      <p:sp>
        <p:nvSpPr>
          <p:cNvPr id="3" name="Text Placeholder 2"/>
          <p:cNvSpPr>
            <a:spLocks noGrp="1"/>
          </p:cNvSpPr>
          <p:nvPr>
            <p:ph type="body" idx="1" hasCustomPrompt="1"/>
          </p:nvPr>
        </p:nvSpPr>
        <p:spPr>
          <a:xfrm>
            <a:off x="3649346" y="588966"/>
            <a:ext cx="7771129" cy="432115"/>
          </a:xfrm>
          <a:prstGeom prst="rect">
            <a:avLst/>
          </a:prstGeom>
        </p:spPr>
        <p:txBody>
          <a:bodyPr/>
          <a:lstStyle>
            <a:lvl1pPr marL="0" indent="0">
              <a:buNone/>
              <a:defRPr sz="2800" baseline="0">
                <a:solidFill>
                  <a:srgbClr val="CF8B2A"/>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add text</a:t>
            </a:r>
          </a:p>
        </p:txBody>
      </p:sp>
      <p:sp>
        <p:nvSpPr>
          <p:cNvPr id="4" name="Date Placeholder 3"/>
          <p:cNvSpPr>
            <a:spLocks noGrp="1"/>
          </p:cNvSpPr>
          <p:nvPr>
            <p:ph type="dt" sz="half" idx="10"/>
          </p:nvPr>
        </p:nvSpPr>
        <p:spPr/>
        <p:txBody>
          <a:bodyPr/>
          <a:lstStyle/>
          <a:p>
            <a:fld id="{1928D174-FB14-47D4-A653-B02DB3768BD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F2E7B-DA5A-49EC-A28F-B8DC1E05C6A4}" type="slidenum">
              <a:rPr lang="en-US" smtClean="0"/>
              <a:t>‹#›</a:t>
            </a:fld>
            <a:endParaRPr lang="en-US"/>
          </a:p>
        </p:txBody>
      </p:sp>
    </p:spTree>
    <p:extLst>
      <p:ext uri="{BB962C8B-B14F-4D97-AF65-F5344CB8AC3E}">
        <p14:creationId xmlns:p14="http://schemas.microsoft.com/office/powerpoint/2010/main" val="18527629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71800" y="1466217"/>
            <a:ext cx="8382000" cy="1325563"/>
          </a:xfrm>
          <a:prstGeom prst="rect">
            <a:avLst/>
          </a:prstGeom>
        </p:spPr>
        <p:txBody>
          <a:bodyPr/>
          <a:lstStyle>
            <a:lvl1pPr>
              <a:defRPr sz="4000" b="1">
                <a:solidFill>
                  <a:srgbClr val="8B1E41"/>
                </a:solidFill>
                <a:latin typeface="Rubik" panose="02000604000000020004" pitchFamily="2" charset="-79"/>
                <a:cs typeface="Rubik" panose="02000604000000020004" pitchFamily="2" charset="-79"/>
              </a:defRPr>
            </a:lvl1pPr>
          </a:lstStyle>
          <a:p>
            <a:r>
              <a:rPr lang="en-US" dirty="0" smtClean="0"/>
              <a:t>Click to add text</a:t>
            </a:r>
            <a:endParaRPr lang="en-US" dirty="0"/>
          </a:p>
        </p:txBody>
      </p:sp>
      <p:sp>
        <p:nvSpPr>
          <p:cNvPr id="3" name="Date Placeholder 2"/>
          <p:cNvSpPr>
            <a:spLocks noGrp="1"/>
          </p:cNvSpPr>
          <p:nvPr>
            <p:ph type="dt" sz="half" idx="10"/>
          </p:nvPr>
        </p:nvSpPr>
        <p:spPr/>
        <p:txBody>
          <a:bodyPr/>
          <a:lstStyle/>
          <a:p>
            <a:fld id="{1928D174-FB14-47D4-A653-B02DB3768BD2}" type="datetimeFigureOut">
              <a:rPr lang="en-US" smtClean="0"/>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1F2E7B-DA5A-49EC-A28F-B8DC1E05C6A4}" type="slidenum">
              <a:rPr lang="en-US" smtClean="0"/>
              <a:t>‹#›</a:t>
            </a:fld>
            <a:endParaRPr lang="en-US"/>
          </a:p>
        </p:txBody>
      </p:sp>
    </p:spTree>
    <p:extLst>
      <p:ext uri="{BB962C8B-B14F-4D97-AF65-F5344CB8AC3E}">
        <p14:creationId xmlns:p14="http://schemas.microsoft.com/office/powerpoint/2010/main" val="427835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28D174-FB14-47D4-A653-B02DB3768BD2}" type="datetimeFigureOut">
              <a:rPr lang="en-US" smtClean="0"/>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1F2E7B-DA5A-49EC-A28F-B8DC1E05C6A4}" type="slidenum">
              <a:rPr lang="en-US" smtClean="0"/>
              <a:t>‹#›</a:t>
            </a:fld>
            <a:endParaRPr lang="en-US"/>
          </a:p>
        </p:txBody>
      </p:sp>
      <p:sp>
        <p:nvSpPr>
          <p:cNvPr id="6" name="Title 1"/>
          <p:cNvSpPr txBox="1">
            <a:spLocks/>
          </p:cNvSpPr>
          <p:nvPr userDrawn="1"/>
        </p:nvSpPr>
        <p:spPr>
          <a:xfrm>
            <a:off x="2352675" y="2040730"/>
            <a:ext cx="90011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800" dirty="0">
              <a:solidFill>
                <a:srgbClr val="8B1E41"/>
              </a:solidFill>
              <a:latin typeface="Nexa Bold" panose="02000000000000000000" pitchFamily="50" charset="0"/>
            </a:endParaRPr>
          </a:p>
        </p:txBody>
      </p:sp>
      <p:sp>
        <p:nvSpPr>
          <p:cNvPr id="10" name="Text Placeholder 2"/>
          <p:cNvSpPr>
            <a:spLocks noGrp="1"/>
          </p:cNvSpPr>
          <p:nvPr>
            <p:ph type="body" idx="1" hasCustomPrompt="1"/>
          </p:nvPr>
        </p:nvSpPr>
        <p:spPr>
          <a:xfrm>
            <a:off x="1144271" y="579441"/>
            <a:ext cx="9175749" cy="432115"/>
          </a:xfrm>
          <a:prstGeom prst="rect">
            <a:avLst/>
          </a:prstGeom>
        </p:spPr>
        <p:txBody>
          <a:bodyPr/>
          <a:lstStyle>
            <a:lvl1pPr marL="0" indent="0">
              <a:buNone/>
              <a:defRPr sz="2800" baseline="0">
                <a:solidFill>
                  <a:srgbClr val="CF8B2A"/>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add text</a:t>
            </a:r>
          </a:p>
        </p:txBody>
      </p:sp>
      <p:cxnSp>
        <p:nvCxnSpPr>
          <p:cNvPr id="13" name="Straight Connector 12"/>
          <p:cNvCxnSpPr/>
          <p:nvPr userDrawn="1"/>
        </p:nvCxnSpPr>
        <p:spPr>
          <a:xfrm flipV="1">
            <a:off x="8086725" y="5551425"/>
            <a:ext cx="3152775" cy="6351"/>
          </a:xfrm>
          <a:prstGeom prst="line">
            <a:avLst/>
          </a:prstGeom>
          <a:ln w="25400">
            <a:solidFill>
              <a:srgbClr val="5C4A2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051425" y="5557776"/>
            <a:ext cx="3035300" cy="0"/>
          </a:xfrm>
          <a:prstGeom prst="line">
            <a:avLst/>
          </a:prstGeom>
          <a:ln w="25400">
            <a:solidFill>
              <a:srgbClr val="5C4A2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5551425"/>
            <a:ext cx="5062764" cy="6351"/>
          </a:xfrm>
          <a:prstGeom prst="line">
            <a:avLst/>
          </a:prstGeom>
          <a:ln w="25400">
            <a:solidFill>
              <a:srgbClr val="5C4A26"/>
            </a:solidFill>
          </a:ln>
        </p:spPr>
        <p:style>
          <a:lnRef idx="1">
            <a:schemeClr val="accent1"/>
          </a:lnRef>
          <a:fillRef idx="0">
            <a:schemeClr val="accent1"/>
          </a:fillRef>
          <a:effectRef idx="0">
            <a:schemeClr val="accent1"/>
          </a:effectRef>
          <a:fontRef idx="minor">
            <a:schemeClr val="tx1"/>
          </a:fontRef>
        </p:style>
      </p:cxnSp>
      <p:sp>
        <p:nvSpPr>
          <p:cNvPr id="24" name="Text Placeholder 2"/>
          <p:cNvSpPr>
            <a:spLocks noGrp="1"/>
          </p:cNvSpPr>
          <p:nvPr>
            <p:ph type="body" idx="14" hasCustomPrompt="1"/>
          </p:nvPr>
        </p:nvSpPr>
        <p:spPr>
          <a:xfrm>
            <a:off x="2027464" y="1323955"/>
            <a:ext cx="9175749" cy="1259691"/>
          </a:xfrm>
          <a:prstGeom prst="rect">
            <a:avLst/>
          </a:prstGeom>
        </p:spPr>
        <p:txBody>
          <a:bodyPr/>
          <a:lstStyle>
            <a:lvl1pPr marL="0" indent="0">
              <a:buNone/>
              <a:defRPr sz="4400" baseline="0">
                <a:solidFill>
                  <a:srgbClr val="8B1E41"/>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add text</a:t>
            </a:r>
          </a:p>
        </p:txBody>
      </p:sp>
      <p:sp>
        <p:nvSpPr>
          <p:cNvPr id="27" name="Text Placeholder 2"/>
          <p:cNvSpPr>
            <a:spLocks noGrp="1"/>
          </p:cNvSpPr>
          <p:nvPr>
            <p:ph type="body" idx="16"/>
          </p:nvPr>
        </p:nvSpPr>
        <p:spPr>
          <a:xfrm>
            <a:off x="8086725" y="4102120"/>
            <a:ext cx="3023961" cy="1431016"/>
          </a:xfrm>
          <a:prstGeom prst="rect">
            <a:avLst/>
          </a:prstGeom>
        </p:spPr>
        <p:txBody>
          <a:bodyPr anchor="b"/>
          <a:lstStyle>
            <a:lvl1pPr marL="0" indent="0">
              <a:buNone/>
              <a:defRPr sz="2400" baseline="0">
                <a:solidFill>
                  <a:srgbClr val="5C4A26"/>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smtClean="0"/>
          </a:p>
        </p:txBody>
      </p:sp>
      <p:sp>
        <p:nvSpPr>
          <p:cNvPr id="28" name="Text Placeholder 2"/>
          <p:cNvSpPr>
            <a:spLocks noGrp="1"/>
          </p:cNvSpPr>
          <p:nvPr>
            <p:ph type="body" idx="17"/>
          </p:nvPr>
        </p:nvSpPr>
        <p:spPr>
          <a:xfrm>
            <a:off x="5051425" y="4099316"/>
            <a:ext cx="3023961" cy="1431016"/>
          </a:xfrm>
          <a:prstGeom prst="rect">
            <a:avLst/>
          </a:prstGeom>
        </p:spPr>
        <p:txBody>
          <a:bodyPr anchor="b"/>
          <a:lstStyle>
            <a:lvl1pPr marL="0" indent="0">
              <a:buNone/>
              <a:defRPr sz="2400" baseline="0">
                <a:solidFill>
                  <a:srgbClr val="5C4A26"/>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smtClean="0"/>
          </a:p>
        </p:txBody>
      </p:sp>
      <p:sp>
        <p:nvSpPr>
          <p:cNvPr id="29" name="Text Placeholder 2"/>
          <p:cNvSpPr>
            <a:spLocks noGrp="1"/>
          </p:cNvSpPr>
          <p:nvPr>
            <p:ph type="body" idx="13"/>
          </p:nvPr>
        </p:nvSpPr>
        <p:spPr>
          <a:xfrm>
            <a:off x="2027464" y="4101362"/>
            <a:ext cx="3023961" cy="1431016"/>
          </a:xfrm>
          <a:prstGeom prst="rect">
            <a:avLst/>
          </a:prstGeom>
        </p:spPr>
        <p:txBody>
          <a:bodyPr anchor="b"/>
          <a:lstStyle>
            <a:lvl1pPr marL="0" indent="0">
              <a:buNone/>
              <a:defRPr sz="2400" baseline="0">
                <a:solidFill>
                  <a:srgbClr val="5C4A26"/>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98348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subTnLst>
                                    <p:animClr clrSpc="rgb" dir="cw">
                                      <p:cBhvr override="childStyle">
                                        <p:cTn dur="1" fill="hold" display="0" masterRel="nextClick" afterEffect="1"/>
                                        <p:tgtEl>
                                          <p:spTgt spid="29">
                                            <p:txEl>
                                              <p:pRg st="0" end="0"/>
                                            </p:txEl>
                                          </p:spTgt>
                                        </p:tgtEl>
                                        <p:attrNameLst>
                                          <p:attrName>ppt_c</p:attrName>
                                        </p:attrNameLst>
                                      </p:cBhvr>
                                      <p:to>
                                        <a:srgbClr val="B2B2B2"/>
                                      </p:to>
                                    </p:animClr>
                                  </p:sub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nimClr clrSpc="rgb" dir="cw">
                                      <p:cBhvr override="childStyle">
                                        <p:cTn dur="1" fill="hold" display="0" masterRel="nextClick" afterEffect="1"/>
                                        <p:tgtEl>
                                          <p:spTgt spid="14"/>
                                        </p:tgtEl>
                                        <p:attrNameLst>
                                          <p:attrName>ppt_c</p:attrName>
                                        </p:attrNameLst>
                                      </p:cBhvr>
                                      <p:to>
                                        <a:srgbClr val="B2B2B2"/>
                                      </p:to>
                                    </p:animClr>
                                  </p:sub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500"/>
                                        <p:tgtEl>
                                          <p:spTgt spid="28">
                                            <p:txEl>
                                              <p:pRg st="0" end="0"/>
                                            </p:txEl>
                                          </p:spTgt>
                                        </p:tgtEl>
                                      </p:cBhvr>
                                    </p:animEffect>
                                  </p:childTnLst>
                                  <p:subTnLst>
                                    <p:animClr clrSpc="rgb" dir="cw">
                                      <p:cBhvr override="childStyle">
                                        <p:cTn dur="1" fill="hold" display="0" masterRel="nextClick" afterEffect="1"/>
                                        <p:tgtEl>
                                          <p:spTgt spid="28">
                                            <p:txEl>
                                              <p:pRg st="0" end="0"/>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nodePh="1">
                                  <p:stCondLst>
                                    <p:cond delay="0"/>
                                  </p:stCondLst>
                                  <p:endCondLst>
                                    <p:cond evt="begin" delay="0">
                                      <p:tn val="21"/>
                                    </p:cond>
                                  </p:end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nodePh="1">
                  <p:stCondLst>
                    <p:cond delay="0"/>
                  </p:stCondLst>
                  <p:endCondLst>
                    <p:cond delay="0"/>
                  </p:end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subTnLst>
                    <p:animClr clrSpc="rgb" dir="cw">
                      <p:cBhvr override="childStyle">
                        <p:cTn dur="1" fill="hold" display="0" masterRel="nextClick" afterEffect="1"/>
                        <p:tgtEl>
                          <p:spTgt spid="28"/>
                        </p:tgtEl>
                        <p:attrNameLst>
                          <p:attrName>ppt_c</p:attrName>
                        </p:attrNameLst>
                      </p:cBhvr>
                      <p:to>
                        <a:srgbClr val="B2B2B2"/>
                      </p:to>
                    </p:animClr>
                  </p:subTnLst>
                </p:cTn>
              </p:par>
            </p:tnLst>
          </p:tmpl>
        </p:tmplLst>
      </p:bldP>
      <p:bldP spid="29" grpId="0" build="p">
        <p:tmplLst>
          <p:tmpl lvl="1">
            <p:tnLst>
              <p:par>
                <p:cTn presetID="10" presetClass="entr" presetSubtype="0" fill="hold" nodeType="click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subTnLst>
                    <p:animClr clrSpc="rgb" dir="cw">
                      <p:cBhvr override="childStyle">
                        <p:cTn dur="1" fill="hold" display="0" masterRel="nextClick" afterEffect="1"/>
                        <p:tgtEl>
                          <p:spTgt spid="29"/>
                        </p:tgtEl>
                        <p:attrNameLst>
                          <p:attrName>ppt_c</p:attrName>
                        </p:attrNameLst>
                      </p:cBhvr>
                      <p:to>
                        <a:srgbClr val="B2B2B2"/>
                      </p:to>
                    </p:animClr>
                  </p:sub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8D174-FB14-47D4-A653-B02DB3768BD2}" type="datetimeFigureOut">
              <a:rPr lang="en-US" smtClean="0"/>
              <a:t>9/10/2020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F2E7B-DA5A-49EC-A28F-B8DC1E05C6A4}" type="slidenum">
              <a:rPr lang="en-US" smtClean="0"/>
              <a:t>‹#›</a:t>
            </a:fld>
            <a:endParaRPr lang="en-US"/>
          </a:p>
        </p:txBody>
      </p:sp>
    </p:spTree>
    <p:extLst>
      <p:ext uri="{BB962C8B-B14F-4D97-AF65-F5344CB8AC3E}">
        <p14:creationId xmlns:p14="http://schemas.microsoft.com/office/powerpoint/2010/main" val="1375799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798154" y="1416639"/>
            <a:ext cx="9090515" cy="2758210"/>
          </a:xfrm>
        </p:spPr>
        <p:txBody>
          <a:bodyPr/>
          <a:lstStyle/>
          <a:p>
            <a:pPr algn="ctr"/>
            <a:r>
              <a:rPr lang="en-US" sz="8800" dirty="0" smtClean="0">
                <a:latin typeface="+mn-lt"/>
              </a:rPr>
              <a:t>Welcome to Thaddeus Stevens College</a:t>
            </a:r>
            <a:endParaRPr lang="en-US" sz="8800" dirty="0">
              <a:latin typeface="+mn-lt"/>
            </a:endParaRPr>
          </a:p>
        </p:txBody>
      </p:sp>
      <p:sp>
        <p:nvSpPr>
          <p:cNvPr id="3" name="TextBox 2"/>
          <p:cNvSpPr txBox="1"/>
          <p:nvPr/>
        </p:nvSpPr>
        <p:spPr>
          <a:xfrm>
            <a:off x="1428511" y="5271467"/>
            <a:ext cx="9829800" cy="707886"/>
          </a:xfrm>
          <a:prstGeom prst="rect">
            <a:avLst/>
          </a:prstGeom>
          <a:noFill/>
        </p:spPr>
        <p:txBody>
          <a:bodyPr wrap="square" rtlCol="0">
            <a:spAutoFit/>
          </a:bodyPr>
          <a:lstStyle/>
          <a:p>
            <a:pPr algn="ctr"/>
            <a:r>
              <a:rPr lang="en-US" sz="4000" i="1" dirty="0" smtClean="0">
                <a:solidFill>
                  <a:srgbClr val="CF8B2A"/>
                </a:solidFill>
                <a:cs typeface="Rubik" panose="02000604000000020004"/>
              </a:rPr>
              <a:t>Early Enrollment 101</a:t>
            </a:r>
            <a:endParaRPr lang="en-US" sz="4000" i="1" dirty="0">
              <a:solidFill>
                <a:srgbClr val="CF8B2A"/>
              </a:solidFill>
              <a:cs typeface="Rubik" panose="02000604000000020004"/>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17292237"/>
      </p:ext>
    </p:extLst>
  </p:cSld>
  <p:clrMapOvr>
    <a:masterClrMapping/>
  </p:clrMapOvr>
  <mc:AlternateContent xmlns:mc="http://schemas.openxmlformats.org/markup-compatibility/2006" xmlns:p14="http://schemas.microsoft.com/office/powerpoint/2010/main">
    <mc:Choice Requires="p14">
      <p:transition spd="slow" p14:dur="2000" advTm="26986"/>
    </mc:Choice>
    <mc:Fallback xmlns="">
      <p:transition spd="slow" advTm="2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1405410"/>
            <a:ext cx="8599616" cy="4891090"/>
          </a:xfrm>
        </p:spPr>
        <p:txBody>
          <a:bodyPr/>
          <a:lstStyle/>
          <a:p>
            <a:r>
              <a:rPr lang="en-US" dirty="0" smtClean="0">
                <a:latin typeface="+mn-lt"/>
              </a:rPr>
              <a:t>Once logged in, select “Student Services”</a:t>
            </a:r>
          </a:p>
          <a:p>
            <a:endParaRPr lang="en-US" dirty="0">
              <a:latin typeface="+mn-lt"/>
            </a:endParaRPr>
          </a:p>
          <a:p>
            <a:endParaRPr lang="en-US" dirty="0" smtClean="0">
              <a:latin typeface="+mn-lt"/>
            </a:endParaRPr>
          </a:p>
          <a:p>
            <a:endParaRPr lang="en-US" dirty="0">
              <a:latin typeface="+mn-lt"/>
            </a:endParaRPr>
          </a:p>
          <a:p>
            <a:endParaRPr lang="en-US" dirty="0" smtClean="0">
              <a:latin typeface="+mn-lt"/>
            </a:endParaRPr>
          </a:p>
          <a:p>
            <a:pPr marL="0" indent="0">
              <a:buNone/>
            </a:pPr>
            <a:endParaRPr lang="en-US" dirty="0" smtClean="0">
              <a:latin typeface="+mn-lt"/>
            </a:endParaRPr>
          </a:p>
          <a:p>
            <a:endParaRPr lang="en-US" dirty="0">
              <a:latin typeface="+mn-lt"/>
            </a:endParaRPr>
          </a:p>
          <a:p>
            <a:endParaRPr lang="en-US" dirty="0" smtClean="0">
              <a:latin typeface="+mn-lt"/>
            </a:endParaRPr>
          </a:p>
          <a:p>
            <a:endParaRPr lang="en-US" dirty="0">
              <a:latin typeface="+mn-lt"/>
            </a:endParaRPr>
          </a:p>
          <a:p>
            <a:pPr marL="0" indent="0">
              <a:buNone/>
            </a:pPr>
            <a:endParaRPr lang="en-US" dirty="0" smtClean="0">
              <a:latin typeface="+mn-lt"/>
            </a:endParaRPr>
          </a:p>
          <a:p>
            <a:pPr marL="0" indent="0">
              <a:buNone/>
            </a:pPr>
            <a:endParaRPr lang="en-US" dirty="0">
              <a:latin typeface="+mn-lt"/>
            </a:endParaRPr>
          </a:p>
        </p:txBody>
      </p:sp>
      <p:sp>
        <p:nvSpPr>
          <p:cNvPr id="3" name="Text Placeholder 2"/>
          <p:cNvSpPr>
            <a:spLocks noGrp="1"/>
          </p:cNvSpPr>
          <p:nvPr>
            <p:ph type="body" idx="13"/>
          </p:nvPr>
        </p:nvSpPr>
        <p:spPr>
          <a:xfrm>
            <a:off x="3049272" y="512766"/>
            <a:ext cx="7704454" cy="432115"/>
          </a:xfrm>
        </p:spPr>
        <p:txBody>
          <a:bodyPr/>
          <a:lstStyle/>
          <a:p>
            <a:r>
              <a:rPr lang="en-US" sz="3600" b="1" dirty="0" smtClean="0">
                <a:latin typeface="+mn-lt"/>
              </a:rPr>
              <a:t>Where to find your schedule</a:t>
            </a:r>
            <a:endParaRPr lang="en-US" sz="3600" b="1" dirty="0">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018" y="2704998"/>
            <a:ext cx="11383176" cy="1447901"/>
          </a:xfrm>
          <a:prstGeom prst="rect">
            <a:avLst/>
          </a:prstGeom>
        </p:spPr>
      </p:pic>
      <p:sp>
        <p:nvSpPr>
          <p:cNvPr id="6" name="Up Arrow 5"/>
          <p:cNvSpPr/>
          <p:nvPr/>
        </p:nvSpPr>
        <p:spPr>
          <a:xfrm>
            <a:off x="6105525" y="3850955"/>
            <a:ext cx="742950" cy="1285875"/>
          </a:xfrm>
          <a:prstGeom prst="upArrow">
            <a:avLst/>
          </a:prstGeom>
          <a:solidFill>
            <a:srgbClr val="CF8B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86972120"/>
      </p:ext>
    </p:extLst>
  </p:cSld>
  <p:clrMapOvr>
    <a:masterClrMapping/>
  </p:clrMapOvr>
  <mc:AlternateContent xmlns:mc="http://schemas.openxmlformats.org/markup-compatibility/2006" xmlns:p14="http://schemas.microsoft.com/office/powerpoint/2010/main">
    <mc:Choice Requires="p14">
      <p:transition spd="slow" p14:dur="2000" advTm="16616"/>
    </mc:Choice>
    <mc:Fallback xmlns="">
      <p:transition spd="slow" advTm="1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1405410"/>
            <a:ext cx="8599616" cy="4891090"/>
          </a:xfrm>
        </p:spPr>
        <p:txBody>
          <a:bodyPr/>
          <a:lstStyle/>
          <a:p>
            <a:r>
              <a:rPr lang="en-US" dirty="0" smtClean="0">
                <a:latin typeface="+mn-lt"/>
              </a:rPr>
              <a:t>Schedule available for view under “Student Services” tab</a:t>
            </a:r>
          </a:p>
          <a:p>
            <a:pPr marL="0" indent="0">
              <a:buNone/>
            </a:pPr>
            <a:endParaRPr lang="en-US" dirty="0">
              <a:latin typeface="+mn-lt"/>
            </a:endParaRPr>
          </a:p>
          <a:p>
            <a:endParaRPr lang="en-US" dirty="0" smtClean="0">
              <a:latin typeface="+mn-lt"/>
            </a:endParaRPr>
          </a:p>
          <a:p>
            <a:endParaRPr lang="en-US" dirty="0">
              <a:latin typeface="+mn-lt"/>
            </a:endParaRPr>
          </a:p>
          <a:p>
            <a:endParaRPr lang="en-US" dirty="0" smtClean="0">
              <a:latin typeface="+mn-lt"/>
            </a:endParaRPr>
          </a:p>
          <a:p>
            <a:pPr marL="0" indent="0">
              <a:buNone/>
            </a:pPr>
            <a:endParaRPr lang="en-US" dirty="0" smtClean="0">
              <a:latin typeface="+mn-lt"/>
            </a:endParaRPr>
          </a:p>
          <a:p>
            <a:endParaRPr lang="en-US" dirty="0">
              <a:latin typeface="+mn-lt"/>
            </a:endParaRPr>
          </a:p>
          <a:p>
            <a:endParaRPr lang="en-US" dirty="0" smtClean="0">
              <a:latin typeface="+mn-lt"/>
            </a:endParaRPr>
          </a:p>
          <a:p>
            <a:endParaRPr lang="en-US" dirty="0">
              <a:latin typeface="+mn-lt"/>
            </a:endParaRPr>
          </a:p>
          <a:p>
            <a:pPr marL="0" indent="0">
              <a:buNone/>
            </a:pPr>
            <a:endParaRPr lang="en-US" dirty="0" smtClean="0">
              <a:latin typeface="+mn-lt"/>
            </a:endParaRPr>
          </a:p>
          <a:p>
            <a:pPr marL="0" indent="0">
              <a:buNone/>
            </a:pPr>
            <a:endParaRPr lang="en-US" dirty="0">
              <a:latin typeface="+mn-lt"/>
            </a:endParaRPr>
          </a:p>
        </p:txBody>
      </p:sp>
      <p:sp>
        <p:nvSpPr>
          <p:cNvPr id="3" name="Text Placeholder 2"/>
          <p:cNvSpPr>
            <a:spLocks noGrp="1"/>
          </p:cNvSpPr>
          <p:nvPr>
            <p:ph type="body" idx="13"/>
          </p:nvPr>
        </p:nvSpPr>
        <p:spPr>
          <a:xfrm>
            <a:off x="3049272" y="512766"/>
            <a:ext cx="7704454" cy="432115"/>
          </a:xfrm>
        </p:spPr>
        <p:txBody>
          <a:bodyPr/>
          <a:lstStyle/>
          <a:p>
            <a:r>
              <a:rPr lang="en-US" sz="3600" b="1" dirty="0" smtClean="0">
                <a:latin typeface="+mn-lt"/>
              </a:rPr>
              <a:t>Where to find your schedule</a:t>
            </a:r>
            <a:endParaRPr lang="en-US" sz="3600" b="1" dirty="0">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738" y="2995467"/>
            <a:ext cx="7335274" cy="208626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15159729"/>
      </p:ext>
    </p:extLst>
  </p:cSld>
  <p:clrMapOvr>
    <a:masterClrMapping/>
  </p:clrMapOvr>
  <mc:AlternateContent xmlns:mc="http://schemas.openxmlformats.org/markup-compatibility/2006" xmlns:p14="http://schemas.microsoft.com/office/powerpoint/2010/main">
    <mc:Choice Requires="p14">
      <p:transition spd="slow" p14:dur="2000" advTm="77827"/>
    </mc:Choice>
    <mc:Fallback xmlns="">
      <p:transition spd="slow" advTm="7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447800"/>
            <a:ext cx="8599616" cy="4891090"/>
          </a:xfrm>
        </p:spPr>
        <p:txBody>
          <a:bodyPr>
            <a:normAutofit fontScale="92500" lnSpcReduction="20000"/>
          </a:bodyPr>
          <a:lstStyle/>
          <a:p>
            <a:r>
              <a:rPr lang="en-US" dirty="0" smtClean="0">
                <a:latin typeface="+mn-lt"/>
              </a:rPr>
              <a:t>Schedule changes </a:t>
            </a:r>
          </a:p>
          <a:p>
            <a:pPr lvl="1"/>
            <a:r>
              <a:rPr lang="en-US" dirty="0" smtClean="0">
                <a:latin typeface="+mn-lt"/>
              </a:rPr>
              <a:t>Advisor</a:t>
            </a:r>
          </a:p>
          <a:p>
            <a:pPr marL="457200" lvl="1" indent="0">
              <a:buNone/>
            </a:pPr>
            <a:endParaRPr lang="en-US" dirty="0" smtClean="0">
              <a:latin typeface="+mn-lt"/>
            </a:endParaRPr>
          </a:p>
          <a:p>
            <a:r>
              <a:rPr lang="en-US" dirty="0" smtClean="0">
                <a:latin typeface="+mn-lt"/>
              </a:rPr>
              <a:t>Model Schedule</a:t>
            </a:r>
          </a:p>
          <a:p>
            <a:pPr marL="0" indent="0">
              <a:buNone/>
            </a:pPr>
            <a:endParaRPr lang="en-US" dirty="0" smtClean="0">
              <a:latin typeface="+mn-lt"/>
            </a:endParaRPr>
          </a:p>
          <a:p>
            <a:r>
              <a:rPr lang="en-US" dirty="0" smtClean="0">
                <a:latin typeface="+mn-lt"/>
              </a:rPr>
              <a:t>Various locations</a:t>
            </a:r>
          </a:p>
          <a:p>
            <a:pPr marL="0" indent="0">
              <a:buNone/>
            </a:pPr>
            <a:endParaRPr lang="en-US" dirty="0" smtClean="0">
              <a:latin typeface="+mn-lt"/>
            </a:endParaRPr>
          </a:p>
          <a:p>
            <a:r>
              <a:rPr lang="en-US" dirty="0" smtClean="0">
                <a:latin typeface="+mn-lt"/>
              </a:rPr>
              <a:t>Days of the week</a:t>
            </a:r>
          </a:p>
        </p:txBody>
      </p:sp>
      <p:sp>
        <p:nvSpPr>
          <p:cNvPr id="3" name="Text Placeholder 2"/>
          <p:cNvSpPr>
            <a:spLocks noGrp="1"/>
          </p:cNvSpPr>
          <p:nvPr>
            <p:ph type="body" idx="13"/>
          </p:nvPr>
        </p:nvSpPr>
        <p:spPr>
          <a:xfrm>
            <a:off x="3087371" y="379416"/>
            <a:ext cx="8466453" cy="432115"/>
          </a:xfrm>
        </p:spPr>
        <p:txBody>
          <a:bodyPr/>
          <a:lstStyle/>
          <a:p>
            <a:r>
              <a:rPr lang="en-US" sz="4400" b="1" dirty="0" smtClean="0">
                <a:latin typeface="+mn-lt"/>
              </a:rPr>
              <a:t>Understanding your schedule</a:t>
            </a:r>
            <a:endParaRPr lang="en-US" sz="4400" b="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4218258"/>
      </p:ext>
    </p:extLst>
  </p:cSld>
  <p:clrMapOvr>
    <a:masterClrMapping/>
  </p:clrMapOvr>
  <mc:AlternateContent xmlns:mc="http://schemas.openxmlformats.org/markup-compatibility/2006" xmlns:p14="http://schemas.microsoft.com/office/powerpoint/2010/main">
    <mc:Choice Requires="p14">
      <p:transition spd="slow" p14:dur="2000" advTm="148139"/>
    </mc:Choice>
    <mc:Fallback xmlns="">
      <p:transition spd="slow" advTm="14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314950"/>
          </a:xfrm>
        </p:spPr>
        <p:txBody>
          <a:bodyPr>
            <a:normAutofit fontScale="85000" lnSpcReduction="10000"/>
          </a:bodyPr>
          <a:lstStyle/>
          <a:p>
            <a:r>
              <a:rPr lang="en-US" dirty="0" smtClean="0">
                <a:latin typeface="+mn-lt"/>
              </a:rPr>
              <a:t>Graduation requirements</a:t>
            </a:r>
          </a:p>
          <a:p>
            <a:pPr lvl="1"/>
            <a:r>
              <a:rPr lang="en-US" dirty="0" smtClean="0">
                <a:latin typeface="+mn-lt"/>
              </a:rPr>
              <a:t>High school requirements</a:t>
            </a:r>
          </a:p>
          <a:p>
            <a:pPr lvl="1"/>
            <a:r>
              <a:rPr lang="en-US" dirty="0" smtClean="0">
                <a:latin typeface="+mn-lt"/>
              </a:rPr>
              <a:t>Thaddeus Stevens requirements</a:t>
            </a:r>
          </a:p>
          <a:p>
            <a:pPr marL="457200" lvl="1" indent="0">
              <a:buNone/>
            </a:pPr>
            <a:endParaRPr lang="en-US" dirty="0" smtClean="0">
              <a:latin typeface="+mn-lt"/>
            </a:endParaRPr>
          </a:p>
          <a:p>
            <a:r>
              <a:rPr lang="en-US" dirty="0" smtClean="0">
                <a:latin typeface="+mn-lt"/>
              </a:rPr>
              <a:t>Books</a:t>
            </a:r>
          </a:p>
          <a:p>
            <a:pPr marL="0" indent="0">
              <a:buNone/>
            </a:pPr>
            <a:endParaRPr lang="en-US" dirty="0" smtClean="0">
              <a:latin typeface="+mn-lt"/>
            </a:endParaRPr>
          </a:p>
          <a:p>
            <a:r>
              <a:rPr lang="en-US" dirty="0" smtClean="0">
                <a:latin typeface="+mn-lt"/>
              </a:rPr>
              <a:t>Tools</a:t>
            </a:r>
          </a:p>
          <a:p>
            <a:pPr marL="0" indent="0">
              <a:buNone/>
            </a:pPr>
            <a:endParaRPr lang="en-US" dirty="0" smtClean="0">
              <a:latin typeface="+mn-lt"/>
            </a:endParaRPr>
          </a:p>
          <a:p>
            <a:r>
              <a:rPr lang="en-US" dirty="0" smtClean="0">
                <a:latin typeface="+mn-lt"/>
              </a:rPr>
              <a:t>Future course registration</a:t>
            </a:r>
            <a:endParaRPr lang="en-US" dirty="0">
              <a:latin typeface="+mn-lt"/>
            </a:endParaRPr>
          </a:p>
        </p:txBody>
      </p:sp>
      <p:sp>
        <p:nvSpPr>
          <p:cNvPr id="3" name="Text Placeholder 2"/>
          <p:cNvSpPr>
            <a:spLocks noGrp="1"/>
          </p:cNvSpPr>
          <p:nvPr>
            <p:ph type="body" idx="13"/>
          </p:nvPr>
        </p:nvSpPr>
        <p:spPr>
          <a:xfrm>
            <a:off x="3011172" y="446091"/>
            <a:ext cx="7704454" cy="432115"/>
          </a:xfrm>
        </p:spPr>
        <p:txBody>
          <a:bodyPr/>
          <a:lstStyle/>
          <a:p>
            <a:r>
              <a:rPr lang="en-US" sz="4400" b="1" dirty="0" smtClean="0">
                <a:latin typeface="+mn-lt"/>
                <a:cs typeface="Rubik Medium" panose="02000604000000020004"/>
              </a:rPr>
              <a:t>Course Requirements</a:t>
            </a:r>
            <a:endParaRPr lang="en-US" sz="4400" b="1" dirty="0">
              <a:latin typeface="+mn-lt"/>
              <a:cs typeface="Rubik Medium" panose="02000604000000020004"/>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19689569"/>
      </p:ext>
    </p:extLst>
  </p:cSld>
  <p:clrMapOvr>
    <a:masterClrMapping/>
  </p:clrMapOvr>
  <mc:AlternateContent xmlns:mc="http://schemas.openxmlformats.org/markup-compatibility/2006" xmlns:p14="http://schemas.microsoft.com/office/powerpoint/2010/main">
    <mc:Choice Requires="p14">
      <p:transition spd="slow" p14:dur="2000" advTm="148407"/>
    </mc:Choice>
    <mc:Fallback xmlns="">
      <p:transition spd="slow" advTm="14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14102" y="2557846"/>
            <a:ext cx="8001000" cy="2852737"/>
          </a:xfrm>
        </p:spPr>
        <p:txBody>
          <a:bodyPr/>
          <a:lstStyle/>
          <a:p>
            <a:pPr algn="ctr"/>
            <a:r>
              <a:rPr lang="en-US" dirty="0" smtClean="0">
                <a:latin typeface="+mn-lt"/>
              </a:rPr>
              <a:t>Invoices &amp; Financial Aid</a:t>
            </a:r>
            <a:endParaRPr lang="en-US" dirty="0">
              <a:latin typeface="+mn-lt"/>
            </a:endParaRPr>
          </a:p>
        </p:txBody>
      </p:sp>
      <p:sp>
        <p:nvSpPr>
          <p:cNvPr id="3" name="Text Placeholder 2"/>
          <p:cNvSpPr>
            <a:spLocks noGrp="1"/>
          </p:cNvSpPr>
          <p:nvPr>
            <p:ph type="body"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1660376"/>
      </p:ext>
    </p:extLst>
  </p:cSld>
  <p:clrMapOvr>
    <a:masterClrMapping/>
  </p:clrMapOvr>
  <mc:AlternateContent xmlns:mc="http://schemas.openxmlformats.org/markup-compatibility/2006" xmlns:p14="http://schemas.microsoft.com/office/powerpoint/2010/main">
    <mc:Choice Requires="p14">
      <p:transition spd="slow" p14:dur="2000" advTm="6145"/>
    </mc:Choice>
    <mc:Fallback xmlns="">
      <p:transition spd="slow" advTm="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Grants</a:t>
            </a:r>
          </a:p>
          <a:p>
            <a:pPr lvl="1"/>
            <a:r>
              <a:rPr lang="en-US" dirty="0" smtClean="0">
                <a:latin typeface="+mn-lt"/>
              </a:rPr>
              <a:t>Pell – Federal Grant</a:t>
            </a:r>
          </a:p>
          <a:p>
            <a:pPr lvl="2"/>
            <a:r>
              <a:rPr lang="en-US" dirty="0" smtClean="0">
                <a:latin typeface="+mn-lt"/>
              </a:rPr>
              <a:t>Max award = </a:t>
            </a:r>
            <a:r>
              <a:rPr lang="en-US" smtClean="0">
                <a:latin typeface="+mn-lt"/>
              </a:rPr>
              <a:t>$6,345</a:t>
            </a:r>
            <a:endParaRPr lang="en-US" dirty="0" smtClean="0">
              <a:latin typeface="+mn-lt"/>
            </a:endParaRPr>
          </a:p>
          <a:p>
            <a:pPr lvl="1"/>
            <a:r>
              <a:rPr lang="en-US" dirty="0" smtClean="0">
                <a:latin typeface="+mn-lt"/>
              </a:rPr>
              <a:t>Stevens Grant – College Grant</a:t>
            </a:r>
          </a:p>
          <a:p>
            <a:pPr lvl="2"/>
            <a:r>
              <a:rPr lang="en-US" dirty="0" smtClean="0">
                <a:latin typeface="+mn-lt"/>
              </a:rPr>
              <a:t>Max award = varies</a:t>
            </a:r>
          </a:p>
          <a:p>
            <a:pPr lvl="1"/>
            <a:endParaRPr lang="en-US" dirty="0">
              <a:latin typeface="+mn-lt"/>
            </a:endParaRPr>
          </a:p>
        </p:txBody>
      </p:sp>
      <p:sp>
        <p:nvSpPr>
          <p:cNvPr id="3" name="Text Placeholder 2"/>
          <p:cNvSpPr>
            <a:spLocks noGrp="1"/>
          </p:cNvSpPr>
          <p:nvPr>
            <p:ph type="body" idx="13"/>
          </p:nvPr>
        </p:nvSpPr>
        <p:spPr>
          <a:xfrm>
            <a:off x="3039747" y="455616"/>
            <a:ext cx="7704454" cy="432115"/>
          </a:xfrm>
        </p:spPr>
        <p:txBody>
          <a:bodyPr/>
          <a:lstStyle/>
          <a:p>
            <a:r>
              <a:rPr lang="en-US" sz="4400" b="1" dirty="0" smtClean="0">
                <a:latin typeface="+mn-lt"/>
                <a:cs typeface="Rubik Medium" panose="02000604000000020004"/>
              </a:rPr>
              <a:t>Financial aid for early enrollers</a:t>
            </a:r>
            <a:endParaRPr lang="en-US" sz="4400" b="1" dirty="0">
              <a:latin typeface="+mn-lt"/>
              <a:cs typeface="Rubik Medium" panose="02000604000000020004"/>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9498825"/>
      </p:ext>
    </p:extLst>
  </p:cSld>
  <p:clrMapOvr>
    <a:masterClrMapping/>
  </p:clrMapOvr>
  <mc:AlternateContent xmlns:mc="http://schemas.openxmlformats.org/markup-compatibility/2006" xmlns:p14="http://schemas.microsoft.com/office/powerpoint/2010/main">
    <mc:Choice Requires="p14">
      <p:transition spd="slow" p14:dur="2000" advTm="51851"/>
    </mc:Choice>
    <mc:Fallback xmlns="">
      <p:transition spd="slow" advTm="5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Scholarships</a:t>
            </a:r>
          </a:p>
          <a:p>
            <a:pPr lvl="1"/>
            <a:r>
              <a:rPr lang="en-US" dirty="0" smtClean="0">
                <a:latin typeface="+mn-lt"/>
              </a:rPr>
              <a:t>Foundation scholarships – College</a:t>
            </a:r>
          </a:p>
          <a:p>
            <a:pPr lvl="1"/>
            <a:r>
              <a:rPr lang="en-US" dirty="0" smtClean="0">
                <a:latin typeface="+mn-lt"/>
              </a:rPr>
              <a:t>Outside scholarships </a:t>
            </a:r>
          </a:p>
          <a:p>
            <a:pPr lvl="2"/>
            <a:r>
              <a:rPr lang="en-US" dirty="0" smtClean="0">
                <a:latin typeface="+mn-lt"/>
              </a:rPr>
              <a:t>High schools, civic groups, clubs, churches, etc.</a:t>
            </a:r>
            <a:endParaRPr lang="en-US" dirty="0">
              <a:latin typeface="+mn-lt"/>
            </a:endParaRPr>
          </a:p>
        </p:txBody>
      </p:sp>
      <p:sp>
        <p:nvSpPr>
          <p:cNvPr id="3" name="Text Placeholder 2"/>
          <p:cNvSpPr>
            <a:spLocks noGrp="1"/>
          </p:cNvSpPr>
          <p:nvPr>
            <p:ph type="body" idx="13"/>
          </p:nvPr>
        </p:nvSpPr>
        <p:spPr>
          <a:xfrm>
            <a:off x="3049272" y="455616"/>
            <a:ext cx="7704454" cy="432115"/>
          </a:xfrm>
        </p:spPr>
        <p:txBody>
          <a:bodyPr/>
          <a:lstStyle/>
          <a:p>
            <a:r>
              <a:rPr lang="en-US" sz="4400" b="1" dirty="0" smtClean="0">
                <a:latin typeface="+mn-lt"/>
              </a:rPr>
              <a:t>Financial aid (cont.)</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48583086"/>
      </p:ext>
    </p:extLst>
  </p:cSld>
  <p:clrMapOvr>
    <a:masterClrMapping/>
  </p:clrMapOvr>
  <mc:AlternateContent xmlns:mc="http://schemas.openxmlformats.org/markup-compatibility/2006" xmlns:p14="http://schemas.microsoft.com/office/powerpoint/2010/main">
    <mc:Choice Requires="p14">
      <p:transition spd="slow" p14:dur="2000" advTm="36209"/>
    </mc:Choice>
    <mc:Fallback xmlns="">
      <p:transition spd="slow" advTm="3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Loans</a:t>
            </a:r>
          </a:p>
          <a:p>
            <a:pPr lvl="1"/>
            <a:r>
              <a:rPr lang="en-US" dirty="0" smtClean="0">
                <a:latin typeface="+mn-lt"/>
              </a:rPr>
              <a:t>Subsidized</a:t>
            </a:r>
          </a:p>
          <a:p>
            <a:pPr lvl="2"/>
            <a:r>
              <a:rPr lang="en-US" dirty="0" smtClean="0">
                <a:latin typeface="+mn-lt"/>
              </a:rPr>
              <a:t>Interest free while in school.</a:t>
            </a:r>
          </a:p>
          <a:p>
            <a:pPr lvl="1"/>
            <a:r>
              <a:rPr lang="en-US" dirty="0" smtClean="0">
                <a:latin typeface="+mn-lt"/>
              </a:rPr>
              <a:t>Unsubsidized</a:t>
            </a:r>
          </a:p>
          <a:p>
            <a:pPr lvl="2"/>
            <a:r>
              <a:rPr lang="en-US" dirty="0" smtClean="0">
                <a:latin typeface="+mn-lt"/>
              </a:rPr>
              <a:t>Accumulates interest while in school.</a:t>
            </a:r>
          </a:p>
          <a:p>
            <a:pPr lvl="1"/>
            <a:r>
              <a:rPr lang="en-US" dirty="0" smtClean="0">
                <a:latin typeface="+mn-lt"/>
              </a:rPr>
              <a:t>Parent PLUS Loan</a:t>
            </a:r>
          </a:p>
          <a:p>
            <a:pPr lvl="2"/>
            <a:r>
              <a:rPr lang="en-US" dirty="0" smtClean="0">
                <a:latin typeface="+mn-lt"/>
              </a:rPr>
              <a:t>Loan in parent’s name.</a:t>
            </a:r>
          </a:p>
          <a:p>
            <a:pPr lvl="2"/>
            <a:r>
              <a:rPr lang="en-US" dirty="0" smtClean="0">
                <a:latin typeface="+mn-lt"/>
              </a:rPr>
              <a:t>Can defer payments until student is out of school.</a:t>
            </a:r>
            <a:endParaRPr lang="en-US" dirty="0">
              <a:latin typeface="+mn-lt"/>
            </a:endParaRPr>
          </a:p>
        </p:txBody>
      </p:sp>
      <p:sp>
        <p:nvSpPr>
          <p:cNvPr id="3" name="Text Placeholder 2"/>
          <p:cNvSpPr>
            <a:spLocks noGrp="1"/>
          </p:cNvSpPr>
          <p:nvPr>
            <p:ph type="body" idx="13"/>
          </p:nvPr>
        </p:nvSpPr>
        <p:spPr>
          <a:xfrm>
            <a:off x="3077847" y="455616"/>
            <a:ext cx="7704454" cy="432115"/>
          </a:xfrm>
        </p:spPr>
        <p:txBody>
          <a:bodyPr/>
          <a:lstStyle/>
          <a:p>
            <a:r>
              <a:rPr lang="en-US" sz="4400" b="1" dirty="0" smtClean="0">
                <a:latin typeface="+mn-lt"/>
              </a:rPr>
              <a:t>Financial aid (cont.)</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0700119"/>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353050"/>
          </a:xfrm>
        </p:spPr>
        <p:txBody>
          <a:bodyPr>
            <a:normAutofit/>
          </a:bodyPr>
          <a:lstStyle/>
          <a:p>
            <a:r>
              <a:rPr lang="en-US" dirty="0" smtClean="0">
                <a:latin typeface="+mn-lt"/>
              </a:rPr>
              <a:t>Loans</a:t>
            </a:r>
          </a:p>
          <a:p>
            <a:pPr lvl="1"/>
            <a:r>
              <a:rPr lang="en-US" dirty="0" smtClean="0">
                <a:latin typeface="+mn-lt"/>
              </a:rPr>
              <a:t>Entrance Counseling</a:t>
            </a:r>
          </a:p>
          <a:p>
            <a:pPr lvl="1"/>
            <a:r>
              <a:rPr lang="en-US" dirty="0" smtClean="0">
                <a:latin typeface="+mn-lt"/>
              </a:rPr>
              <a:t>Master Promissory Note</a:t>
            </a:r>
          </a:p>
          <a:p>
            <a:r>
              <a:rPr lang="en-US" dirty="0" smtClean="0">
                <a:latin typeface="+mn-lt"/>
              </a:rPr>
              <a:t>Stevens Grant</a:t>
            </a:r>
          </a:p>
          <a:p>
            <a:pPr lvl="1"/>
            <a:r>
              <a:rPr lang="en-US" dirty="0" smtClean="0">
                <a:latin typeface="+mn-lt"/>
              </a:rPr>
              <a:t>Grant Contract</a:t>
            </a:r>
            <a:endParaRPr lang="en-US" dirty="0">
              <a:latin typeface="+mn-lt"/>
            </a:endParaRPr>
          </a:p>
          <a:p>
            <a:r>
              <a:rPr lang="en-US" dirty="0" smtClean="0">
                <a:latin typeface="+mn-lt"/>
              </a:rPr>
              <a:t>Offer letter</a:t>
            </a:r>
          </a:p>
          <a:p>
            <a:pPr lvl="1"/>
            <a:r>
              <a:rPr lang="en-US" dirty="0" smtClean="0">
                <a:latin typeface="+mn-lt"/>
              </a:rPr>
              <a:t>Return signed offer letter to FA office.</a:t>
            </a:r>
          </a:p>
          <a:p>
            <a:pPr lvl="2"/>
            <a:r>
              <a:rPr lang="en-US" dirty="0" smtClean="0">
                <a:latin typeface="+mn-lt"/>
              </a:rPr>
              <a:t>Note: this is </a:t>
            </a:r>
            <a:r>
              <a:rPr lang="en-US" u="sng" dirty="0" smtClean="0">
                <a:latin typeface="+mn-lt"/>
              </a:rPr>
              <a:t>different</a:t>
            </a:r>
            <a:r>
              <a:rPr lang="en-US" dirty="0" smtClean="0">
                <a:latin typeface="+mn-lt"/>
              </a:rPr>
              <a:t> than your admission offer!</a:t>
            </a:r>
          </a:p>
        </p:txBody>
      </p:sp>
      <p:sp>
        <p:nvSpPr>
          <p:cNvPr id="3" name="Text Placeholder 2"/>
          <p:cNvSpPr>
            <a:spLocks noGrp="1"/>
          </p:cNvSpPr>
          <p:nvPr>
            <p:ph type="body" idx="13"/>
          </p:nvPr>
        </p:nvSpPr>
        <p:spPr>
          <a:xfrm>
            <a:off x="3077847" y="436566"/>
            <a:ext cx="7704454" cy="432115"/>
          </a:xfrm>
        </p:spPr>
        <p:txBody>
          <a:bodyPr/>
          <a:lstStyle/>
          <a:p>
            <a:r>
              <a:rPr lang="en-US" sz="4400" b="1" dirty="0" smtClean="0">
                <a:latin typeface="+mn-lt"/>
              </a:rPr>
              <a:t>Additional documentation</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44396605"/>
      </p:ext>
    </p:extLst>
  </p:cSld>
  <p:clrMapOvr>
    <a:masterClrMapping/>
  </p:clrMapOvr>
  <mc:AlternateContent xmlns:mc="http://schemas.openxmlformats.org/markup-compatibility/2006" xmlns:p14="http://schemas.microsoft.com/office/powerpoint/2010/main">
    <mc:Choice Requires="p14">
      <p:transition spd="slow" p14:dur="2000" advTm="88165"/>
    </mc:Choice>
    <mc:Fallback xmlns="">
      <p:transition spd="slow" advTm="8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353050"/>
          </a:xfrm>
        </p:spPr>
        <p:txBody>
          <a:bodyPr>
            <a:normAutofit/>
          </a:bodyPr>
          <a:lstStyle/>
          <a:p>
            <a:r>
              <a:rPr lang="en-US" dirty="0" err="1" smtClean="0">
                <a:latin typeface="+mn-lt"/>
              </a:rPr>
              <a:t>MyStevens</a:t>
            </a:r>
            <a:endParaRPr lang="en-US" dirty="0" smtClean="0">
              <a:latin typeface="+mn-lt"/>
            </a:endParaRPr>
          </a:p>
          <a:p>
            <a:pPr lvl="1"/>
            <a:r>
              <a:rPr lang="en-US" dirty="0" smtClean="0">
                <a:latin typeface="+mn-lt"/>
              </a:rPr>
              <a:t>Student Services</a:t>
            </a:r>
          </a:p>
          <a:p>
            <a:pPr lvl="1"/>
            <a:r>
              <a:rPr lang="en-US" dirty="0" smtClean="0">
                <a:latin typeface="+mn-lt"/>
              </a:rPr>
              <a:t>My Financial Aid</a:t>
            </a:r>
          </a:p>
          <a:p>
            <a:r>
              <a:rPr lang="en-US" dirty="0" smtClean="0">
                <a:latin typeface="+mn-lt"/>
              </a:rPr>
              <a:t>Email</a:t>
            </a:r>
          </a:p>
          <a:p>
            <a:pPr lvl="1"/>
            <a:r>
              <a:rPr lang="en-US" dirty="0" smtClean="0">
                <a:latin typeface="+mn-lt"/>
              </a:rPr>
              <a:t>financialaid@stevenscollege.edu</a:t>
            </a:r>
            <a:endParaRPr lang="en-US" dirty="0">
              <a:latin typeface="+mn-lt"/>
            </a:endParaRPr>
          </a:p>
          <a:p>
            <a:r>
              <a:rPr lang="en-US" dirty="0" smtClean="0">
                <a:latin typeface="+mn-lt"/>
              </a:rPr>
              <a:t>Office location</a:t>
            </a:r>
          </a:p>
          <a:p>
            <a:pPr lvl="1"/>
            <a:r>
              <a:rPr lang="en-US" dirty="0" smtClean="0">
                <a:latin typeface="+mn-lt"/>
              </a:rPr>
              <a:t>Hartzell 105</a:t>
            </a:r>
          </a:p>
        </p:txBody>
      </p:sp>
      <p:sp>
        <p:nvSpPr>
          <p:cNvPr id="3" name="Text Placeholder 2"/>
          <p:cNvSpPr>
            <a:spLocks noGrp="1"/>
          </p:cNvSpPr>
          <p:nvPr>
            <p:ph type="body" idx="13"/>
          </p:nvPr>
        </p:nvSpPr>
        <p:spPr>
          <a:xfrm>
            <a:off x="3077847" y="436566"/>
            <a:ext cx="7704454" cy="432115"/>
          </a:xfrm>
        </p:spPr>
        <p:txBody>
          <a:bodyPr/>
          <a:lstStyle/>
          <a:p>
            <a:r>
              <a:rPr lang="en-US" sz="4400" b="1" dirty="0" smtClean="0">
                <a:latin typeface="+mn-lt"/>
              </a:rPr>
              <a:t>Questions about financial aid?</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74620631"/>
      </p:ext>
    </p:extLst>
  </p:cSld>
  <p:clrMapOvr>
    <a:masterClrMapping/>
  </p:clrMapOvr>
  <mc:AlternateContent xmlns:mc="http://schemas.openxmlformats.org/markup-compatibility/2006" xmlns:p14="http://schemas.microsoft.com/office/powerpoint/2010/main">
    <mc:Choice Requires="p14">
      <p:transition spd="slow" p14:dur="2000" advTm="39245"/>
    </mc:Choice>
    <mc:Fallback xmlns="">
      <p:transition spd="slow" advTm="3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96260" y="1506783"/>
            <a:ext cx="8001000" cy="2852737"/>
          </a:xfrm>
        </p:spPr>
        <p:txBody>
          <a:bodyPr/>
          <a:lstStyle/>
          <a:p>
            <a:pPr algn="ctr"/>
            <a:r>
              <a:rPr lang="en-US" dirty="0" smtClean="0">
                <a:latin typeface="+mn-lt"/>
              </a:rPr>
              <a:t>Megan Dancause</a:t>
            </a:r>
            <a:br>
              <a:rPr lang="en-US" dirty="0" smtClean="0">
                <a:latin typeface="+mn-lt"/>
              </a:rPr>
            </a:br>
            <a:r>
              <a:rPr lang="en-US" sz="4400" i="1" dirty="0" smtClean="0">
                <a:solidFill>
                  <a:srgbClr val="8B1E41"/>
                </a:solidFill>
                <a:latin typeface="+mn-lt"/>
              </a:rPr>
              <a:t>Assistant Director of Admissions &amp; Early Enrollment point person</a:t>
            </a:r>
            <a:endParaRPr lang="en-US" sz="4400" i="1" dirty="0">
              <a:solidFill>
                <a:srgbClr val="8B1E41"/>
              </a:solidFill>
              <a:latin typeface="+mn-lt"/>
            </a:endParaRPr>
          </a:p>
        </p:txBody>
      </p:sp>
      <p:sp>
        <p:nvSpPr>
          <p:cNvPr id="2" name="Text Placeholder 1"/>
          <p:cNvSpPr>
            <a:spLocks noGrp="1"/>
          </p:cNvSpPr>
          <p:nvPr>
            <p:ph type="body" idx="1"/>
          </p:nvPr>
        </p:nvSpPr>
        <p:spPr>
          <a:xfrm>
            <a:off x="3211196" y="407991"/>
            <a:ext cx="7771129" cy="432115"/>
          </a:xfrm>
        </p:spPr>
        <p:txBody>
          <a:bodyPr/>
          <a:lstStyle/>
          <a:p>
            <a:r>
              <a:rPr lang="en-US" sz="4400" b="1" dirty="0" smtClean="0">
                <a:latin typeface="+mn-lt"/>
              </a:rPr>
              <a:t>Who am I?</a:t>
            </a:r>
            <a:endParaRPr lang="en-US" sz="4400" b="1"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962" y="4056720"/>
            <a:ext cx="1780430" cy="221824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17514499"/>
      </p:ext>
    </p:extLst>
  </p:cSld>
  <p:clrMapOvr>
    <a:masterClrMapping/>
  </p:clrMapOvr>
  <mc:AlternateContent xmlns:mc="http://schemas.openxmlformats.org/markup-compatibility/2006" xmlns:p14="http://schemas.microsoft.com/office/powerpoint/2010/main">
    <mc:Choice Requires="p14">
      <p:transition spd="slow" p14:dur="2000" advTm="13640"/>
    </mc:Choice>
    <mc:Fallback xmlns="">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Billed per semester</a:t>
            </a:r>
          </a:p>
          <a:p>
            <a:r>
              <a:rPr lang="en-US" dirty="0" smtClean="0">
                <a:latin typeface="+mn-lt"/>
              </a:rPr>
              <a:t>Payment plan</a:t>
            </a:r>
          </a:p>
          <a:p>
            <a:pPr lvl="1"/>
            <a:r>
              <a:rPr lang="en-US" dirty="0" smtClean="0">
                <a:latin typeface="+mn-lt"/>
              </a:rPr>
              <a:t>No charge</a:t>
            </a:r>
          </a:p>
          <a:p>
            <a:r>
              <a:rPr lang="en-US" dirty="0" smtClean="0">
                <a:latin typeface="+mn-lt"/>
              </a:rPr>
              <a:t>Waiver</a:t>
            </a:r>
          </a:p>
        </p:txBody>
      </p:sp>
      <p:sp>
        <p:nvSpPr>
          <p:cNvPr id="3" name="Text Placeholder 2"/>
          <p:cNvSpPr>
            <a:spLocks noGrp="1"/>
          </p:cNvSpPr>
          <p:nvPr>
            <p:ph type="body" idx="13"/>
          </p:nvPr>
        </p:nvSpPr>
        <p:spPr>
          <a:xfrm>
            <a:off x="3068322" y="474666"/>
            <a:ext cx="7704454" cy="432115"/>
          </a:xfrm>
        </p:spPr>
        <p:txBody>
          <a:bodyPr/>
          <a:lstStyle/>
          <a:p>
            <a:r>
              <a:rPr lang="en-US" sz="4400" b="1" dirty="0" smtClean="0">
                <a:latin typeface="+mn-lt"/>
              </a:rPr>
              <a:t>Your Invoice</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46384511"/>
      </p:ext>
    </p:extLst>
  </p:cSld>
  <p:clrMapOvr>
    <a:masterClrMapping/>
  </p:clrMapOvr>
  <mc:AlternateContent xmlns:mc="http://schemas.openxmlformats.org/markup-compatibility/2006" xmlns:p14="http://schemas.microsoft.com/office/powerpoint/2010/main">
    <mc:Choice Requires="p14">
      <p:transition spd="slow" p14:dur="2000" advTm="88290"/>
    </mc:Choice>
    <mc:Fallback xmlns="">
      <p:transition spd="slow" advTm="88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mn-lt"/>
              </a:rPr>
              <a:t>Moving Forward</a:t>
            </a:r>
            <a:endParaRPr lang="en-US" dirty="0">
              <a:latin typeface="+mn-lt"/>
            </a:endParaRPr>
          </a:p>
        </p:txBody>
      </p:sp>
      <p:sp>
        <p:nvSpPr>
          <p:cNvPr id="2" name="Text Placeholder 1"/>
          <p:cNvSpPr>
            <a:spLocks noGrp="1"/>
          </p:cNvSpPr>
          <p:nvPr>
            <p:ph type="body" idx="1"/>
          </p:nvPr>
        </p:nvSpPr>
        <p:spPr/>
        <p:txBody>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6898479"/>
      </p:ext>
    </p:extLst>
  </p:cSld>
  <p:clrMapOvr>
    <a:masterClrMapping/>
  </p:clrMapOvr>
  <mc:AlternateContent xmlns:mc="http://schemas.openxmlformats.org/markup-compatibility/2006" xmlns:p14="http://schemas.microsoft.com/office/powerpoint/2010/main">
    <mc:Choice Requires="p14">
      <p:transition spd="slow" p14:dur="2000" advTm="5213"/>
    </mc:Choice>
    <mc:Fallback xmlns="">
      <p:transition spd="slow" advTm="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2250" y="1504950"/>
            <a:ext cx="8599616" cy="4891090"/>
          </a:xfrm>
        </p:spPr>
        <p:txBody>
          <a:bodyPr>
            <a:normAutofit fontScale="92500" lnSpcReduction="20000"/>
          </a:bodyPr>
          <a:lstStyle/>
          <a:p>
            <a:r>
              <a:rPr lang="en-US" dirty="0" smtClean="0">
                <a:latin typeface="+mn-lt"/>
              </a:rPr>
              <a:t>Parent contact information</a:t>
            </a:r>
          </a:p>
          <a:p>
            <a:pPr marL="0" indent="0">
              <a:buNone/>
            </a:pPr>
            <a:endParaRPr lang="en-US" dirty="0" smtClean="0">
              <a:latin typeface="+mn-lt"/>
            </a:endParaRPr>
          </a:p>
          <a:p>
            <a:r>
              <a:rPr lang="en-US" dirty="0" smtClean="0">
                <a:latin typeface="+mn-lt"/>
              </a:rPr>
              <a:t>Photo ID</a:t>
            </a:r>
          </a:p>
          <a:p>
            <a:pPr marL="457200" lvl="1" indent="0">
              <a:buNone/>
            </a:pPr>
            <a:endParaRPr lang="en-US" dirty="0" smtClean="0">
              <a:latin typeface="+mn-lt"/>
            </a:endParaRPr>
          </a:p>
          <a:p>
            <a:r>
              <a:rPr lang="en-US" dirty="0" smtClean="0">
                <a:latin typeface="+mn-lt"/>
              </a:rPr>
              <a:t>Required high school courses</a:t>
            </a:r>
          </a:p>
          <a:p>
            <a:pPr lvl="1"/>
            <a:r>
              <a:rPr lang="en-US" dirty="0" smtClean="0">
                <a:latin typeface="+mn-lt"/>
              </a:rPr>
              <a:t>Updated high </a:t>
            </a:r>
            <a:r>
              <a:rPr lang="en-US" smtClean="0">
                <a:latin typeface="+mn-lt"/>
              </a:rPr>
              <a:t>school transcript</a:t>
            </a:r>
            <a:endParaRPr lang="en-US" dirty="0" smtClean="0">
              <a:latin typeface="+mn-lt"/>
            </a:endParaRPr>
          </a:p>
          <a:p>
            <a:pPr marL="0" indent="0">
              <a:buNone/>
            </a:pPr>
            <a:endParaRPr lang="en-US" dirty="0" smtClean="0">
              <a:latin typeface="+mn-lt"/>
            </a:endParaRPr>
          </a:p>
          <a:p>
            <a:r>
              <a:rPr lang="en-US" dirty="0" smtClean="0">
                <a:latin typeface="+mn-lt"/>
              </a:rPr>
              <a:t>FERPA</a:t>
            </a:r>
          </a:p>
        </p:txBody>
      </p:sp>
      <p:sp>
        <p:nvSpPr>
          <p:cNvPr id="3" name="Text Placeholder 2"/>
          <p:cNvSpPr>
            <a:spLocks noGrp="1"/>
          </p:cNvSpPr>
          <p:nvPr>
            <p:ph type="body" idx="13"/>
          </p:nvPr>
        </p:nvSpPr>
        <p:spPr>
          <a:xfrm>
            <a:off x="3011172" y="474666"/>
            <a:ext cx="7704454" cy="432115"/>
          </a:xfrm>
        </p:spPr>
        <p:txBody>
          <a:bodyPr/>
          <a:lstStyle/>
          <a:p>
            <a:r>
              <a:rPr lang="en-US" sz="4400" b="1" dirty="0" smtClean="0">
                <a:latin typeface="+mn-lt"/>
              </a:rPr>
              <a:t>Moving Forward</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51362280"/>
      </p:ext>
    </p:extLst>
  </p:cSld>
  <p:clrMapOvr>
    <a:masterClrMapping/>
  </p:clrMapOvr>
  <mc:AlternateContent xmlns:mc="http://schemas.openxmlformats.org/markup-compatibility/2006" xmlns:p14="http://schemas.microsoft.com/office/powerpoint/2010/main">
    <mc:Choice Requires="p14">
      <p:transition spd="slow" p14:dur="2000" advTm="93187"/>
    </mc:Choice>
    <mc:Fallback xmlns="">
      <p:transition spd="slow" advTm="9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2250" y="1504950"/>
            <a:ext cx="8599616" cy="4891090"/>
          </a:xfrm>
        </p:spPr>
        <p:txBody>
          <a:bodyPr>
            <a:normAutofit fontScale="92500" lnSpcReduction="20000"/>
          </a:bodyPr>
          <a:lstStyle/>
          <a:p>
            <a:r>
              <a:rPr lang="en-US" dirty="0">
                <a:latin typeface="+mn-lt"/>
              </a:rPr>
              <a:t>The Family Educational Rights and Privacy Act of 1974 (FERPA) restricts the ability of Thaddeus Stevens College of Technology from releasing student information (including financial and academic records) to anyone who has not been authorized by the student. This means that a student must first authorize their parent or any other party to speak with college personnel about non-medical issues relating to their attendance at Thaddeus Stevens College of Technology, BEFORE we can speak with them.</a:t>
            </a:r>
            <a:endParaRPr lang="en-US" dirty="0" smtClean="0">
              <a:latin typeface="+mn-lt"/>
            </a:endParaRPr>
          </a:p>
        </p:txBody>
      </p:sp>
      <p:sp>
        <p:nvSpPr>
          <p:cNvPr id="3" name="Text Placeholder 2"/>
          <p:cNvSpPr>
            <a:spLocks noGrp="1"/>
          </p:cNvSpPr>
          <p:nvPr>
            <p:ph type="body" idx="13"/>
          </p:nvPr>
        </p:nvSpPr>
        <p:spPr>
          <a:xfrm>
            <a:off x="3011172" y="474666"/>
            <a:ext cx="7704454" cy="432115"/>
          </a:xfrm>
        </p:spPr>
        <p:txBody>
          <a:bodyPr/>
          <a:lstStyle/>
          <a:p>
            <a:r>
              <a:rPr lang="en-US" sz="4400" b="1" dirty="0" smtClean="0">
                <a:latin typeface="+mn-lt"/>
              </a:rPr>
              <a:t>FERPA – What is it?</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326065"/>
      </p:ext>
    </p:extLst>
  </p:cSld>
  <p:clrMapOvr>
    <a:masterClrMapping/>
  </p:clrMapOvr>
  <mc:AlternateContent xmlns:mc="http://schemas.openxmlformats.org/markup-compatibility/2006" xmlns:p14="http://schemas.microsoft.com/office/powerpoint/2010/main">
    <mc:Choice Requires="p14">
      <p:transition spd="slow" p14:dur="2000" advTm="46060"/>
    </mc:Choice>
    <mc:Fallback xmlns="">
      <p:transition spd="slow" advTm="4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2250" y="1504950"/>
            <a:ext cx="8599616" cy="4891090"/>
          </a:xfrm>
        </p:spPr>
        <p:txBody>
          <a:bodyPr>
            <a:normAutofit lnSpcReduction="10000"/>
          </a:bodyPr>
          <a:lstStyle/>
          <a:p>
            <a:r>
              <a:rPr lang="en-US" dirty="0" smtClean="0">
                <a:latin typeface="+mn-lt"/>
              </a:rPr>
              <a:t>Log into </a:t>
            </a:r>
            <a:r>
              <a:rPr lang="en-US" dirty="0" err="1" smtClean="0">
                <a:latin typeface="+mn-lt"/>
              </a:rPr>
              <a:t>MyStevens</a:t>
            </a:r>
            <a:endParaRPr lang="en-US" dirty="0" smtClean="0">
              <a:latin typeface="+mn-lt"/>
            </a:endParaRPr>
          </a:p>
          <a:p>
            <a:pPr lvl="1"/>
            <a:r>
              <a:rPr lang="en-US" dirty="0" smtClean="0">
                <a:latin typeface="+mn-lt"/>
              </a:rPr>
              <a:t>Using your log in sent when you applied.</a:t>
            </a:r>
          </a:p>
          <a:p>
            <a:pPr lvl="1"/>
            <a:r>
              <a:rPr lang="en-US" dirty="0" smtClean="0">
                <a:latin typeface="+mn-lt"/>
              </a:rPr>
              <a:t>Please contact me if you need this info!</a:t>
            </a:r>
          </a:p>
          <a:p>
            <a:r>
              <a:rPr lang="en-US" dirty="0" smtClean="0">
                <a:latin typeface="+mn-lt"/>
              </a:rPr>
              <a:t>Select “Student Services”</a:t>
            </a:r>
          </a:p>
          <a:p>
            <a:r>
              <a:rPr lang="en-US" dirty="0" smtClean="0">
                <a:latin typeface="+mn-lt"/>
              </a:rPr>
              <a:t>Select “Student Forms Center”</a:t>
            </a:r>
          </a:p>
          <a:p>
            <a:r>
              <a:rPr lang="en-US" dirty="0" smtClean="0">
                <a:latin typeface="+mn-lt"/>
              </a:rPr>
              <a:t>Select “Required Student Forms”</a:t>
            </a:r>
          </a:p>
          <a:p>
            <a:r>
              <a:rPr lang="en-US" dirty="0" smtClean="0">
                <a:latin typeface="+mn-lt"/>
              </a:rPr>
              <a:t>Select “Student FERPA Permission Form”</a:t>
            </a:r>
          </a:p>
        </p:txBody>
      </p:sp>
      <p:sp>
        <p:nvSpPr>
          <p:cNvPr id="3" name="Text Placeholder 2"/>
          <p:cNvSpPr>
            <a:spLocks noGrp="1"/>
          </p:cNvSpPr>
          <p:nvPr>
            <p:ph type="body" idx="13"/>
          </p:nvPr>
        </p:nvSpPr>
        <p:spPr>
          <a:xfrm>
            <a:off x="3011172" y="474666"/>
            <a:ext cx="7704454" cy="432115"/>
          </a:xfrm>
        </p:spPr>
        <p:txBody>
          <a:bodyPr/>
          <a:lstStyle/>
          <a:p>
            <a:r>
              <a:rPr lang="en-US" sz="4400" b="1" dirty="0" smtClean="0">
                <a:latin typeface="+mn-lt"/>
              </a:rPr>
              <a:t>FERPA – Accessing the form</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29755258"/>
      </p:ext>
    </p:extLst>
  </p:cSld>
  <p:clrMapOvr>
    <a:masterClrMapping/>
  </p:clrMapOvr>
  <mc:AlternateContent xmlns:mc="http://schemas.openxmlformats.org/markup-compatibility/2006" xmlns:p14="http://schemas.microsoft.com/office/powerpoint/2010/main">
    <mc:Choice Requires="p14">
      <p:transition spd="slow" p14:dur="2000" advTm="60924"/>
    </mc:Choice>
    <mc:Fallback xmlns="">
      <p:transition spd="slow" advTm="6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2250" y="1504950"/>
            <a:ext cx="8599616" cy="4891090"/>
          </a:xfrm>
        </p:spPr>
        <p:txBody>
          <a:bodyPr/>
          <a:lstStyle/>
          <a:p>
            <a:r>
              <a:rPr lang="en-US" dirty="0" smtClean="0">
                <a:latin typeface="+mn-lt"/>
              </a:rPr>
              <a:t>To add, edit or remove FERPA permissions once you have granted them, please contact the Registrar.</a:t>
            </a:r>
          </a:p>
          <a:p>
            <a:pPr lvl="1"/>
            <a:r>
              <a:rPr lang="en-US" dirty="0" smtClean="0">
                <a:latin typeface="+mn-lt"/>
              </a:rPr>
              <a:t>Email</a:t>
            </a:r>
          </a:p>
          <a:p>
            <a:pPr lvl="2"/>
            <a:r>
              <a:rPr lang="en-US" dirty="0" smtClean="0">
                <a:latin typeface="+mn-lt"/>
              </a:rPr>
              <a:t>registrar@stevenscollege.edu</a:t>
            </a:r>
          </a:p>
          <a:p>
            <a:pPr lvl="1"/>
            <a:r>
              <a:rPr lang="en-US" dirty="0" smtClean="0">
                <a:latin typeface="+mn-lt"/>
              </a:rPr>
              <a:t>Phone</a:t>
            </a:r>
          </a:p>
          <a:p>
            <a:pPr lvl="2"/>
            <a:r>
              <a:rPr lang="en-US" dirty="0" smtClean="0">
                <a:latin typeface="+mn-lt"/>
              </a:rPr>
              <a:t>717-391-7231</a:t>
            </a:r>
          </a:p>
        </p:txBody>
      </p:sp>
      <p:sp>
        <p:nvSpPr>
          <p:cNvPr id="3" name="Text Placeholder 2"/>
          <p:cNvSpPr>
            <a:spLocks noGrp="1"/>
          </p:cNvSpPr>
          <p:nvPr>
            <p:ph type="body" idx="13"/>
          </p:nvPr>
        </p:nvSpPr>
        <p:spPr>
          <a:xfrm>
            <a:off x="3011172" y="474666"/>
            <a:ext cx="7704454" cy="432115"/>
          </a:xfrm>
        </p:spPr>
        <p:txBody>
          <a:bodyPr/>
          <a:lstStyle/>
          <a:p>
            <a:r>
              <a:rPr lang="en-US" sz="4400" b="1" dirty="0" smtClean="0">
                <a:latin typeface="+mn-lt"/>
              </a:rPr>
              <a:t>FERPA – Making changes</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56310109"/>
      </p:ext>
    </p:extLst>
  </p:cSld>
  <p:clrMapOvr>
    <a:masterClrMapping/>
  </p:clrMapOvr>
  <mc:AlternateContent xmlns:mc="http://schemas.openxmlformats.org/markup-compatibility/2006" xmlns:p14="http://schemas.microsoft.com/office/powerpoint/2010/main">
    <mc:Choice Requires="p14">
      <p:transition spd="slow" p14:dur="2000" advTm="30029"/>
    </mc:Choice>
    <mc:Fallback xmlns="">
      <p:transition spd="slow" advTm="3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mn-lt"/>
              </a:rPr>
              <a:t>Tips for a Successful Year</a:t>
            </a:r>
            <a:endParaRPr lang="en-US" dirty="0">
              <a:latin typeface="+mn-lt"/>
            </a:endParaRPr>
          </a:p>
        </p:txBody>
      </p:sp>
      <p:sp>
        <p:nvSpPr>
          <p:cNvPr id="3" name="Text Placeholder 2"/>
          <p:cNvSpPr>
            <a:spLocks noGrp="1"/>
          </p:cNvSpPr>
          <p:nvPr>
            <p:ph type="body" idx="1"/>
          </p:nvPr>
        </p:nvSpPr>
        <p:spPr/>
        <p:txBody>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8935500"/>
      </p:ext>
    </p:extLst>
  </p:cSld>
  <p:clrMapOvr>
    <a:masterClrMapping/>
  </p:clrMapOvr>
  <mc:AlternateContent xmlns:mc="http://schemas.openxmlformats.org/markup-compatibility/2006" xmlns:p14="http://schemas.microsoft.com/office/powerpoint/2010/main">
    <mc:Choice Requires="p14">
      <p:transition spd="slow" p14:dur="2000" advTm="6379"/>
    </mc:Choice>
    <mc:Fallback xmlns="">
      <p:transition spd="slow" advTm="6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543050"/>
            <a:ext cx="3857625" cy="5314950"/>
          </a:xfrm>
        </p:spPr>
        <p:txBody>
          <a:bodyPr>
            <a:normAutofit/>
          </a:bodyPr>
          <a:lstStyle/>
          <a:p>
            <a:r>
              <a:rPr lang="en-US" dirty="0" smtClean="0">
                <a:latin typeface="+mn-lt"/>
              </a:rPr>
              <a:t>Attendance</a:t>
            </a:r>
          </a:p>
          <a:p>
            <a:pPr marL="0" indent="0">
              <a:buNone/>
            </a:pPr>
            <a:endParaRPr lang="en-US" dirty="0" smtClean="0">
              <a:latin typeface="+mn-lt"/>
            </a:endParaRPr>
          </a:p>
          <a:p>
            <a:r>
              <a:rPr lang="en-US" dirty="0" smtClean="0">
                <a:latin typeface="+mn-lt"/>
              </a:rPr>
              <a:t>Time management</a:t>
            </a:r>
          </a:p>
          <a:p>
            <a:pPr marL="0" indent="0">
              <a:buNone/>
            </a:pPr>
            <a:endParaRPr lang="en-US" dirty="0" smtClean="0">
              <a:latin typeface="+mn-lt"/>
            </a:endParaRPr>
          </a:p>
          <a:p>
            <a:r>
              <a:rPr lang="en-US" dirty="0" smtClean="0">
                <a:latin typeface="+mn-lt"/>
              </a:rPr>
              <a:t>Early alert system</a:t>
            </a:r>
          </a:p>
          <a:p>
            <a:pPr marL="0" indent="0">
              <a:buNone/>
            </a:pPr>
            <a:endParaRPr lang="en-US" dirty="0">
              <a:latin typeface="+mn-lt"/>
            </a:endParaRPr>
          </a:p>
        </p:txBody>
      </p:sp>
      <p:sp>
        <p:nvSpPr>
          <p:cNvPr id="3" name="Text Placeholder 2"/>
          <p:cNvSpPr>
            <a:spLocks noGrp="1"/>
          </p:cNvSpPr>
          <p:nvPr>
            <p:ph type="body" idx="13"/>
          </p:nvPr>
        </p:nvSpPr>
        <p:spPr>
          <a:xfrm>
            <a:off x="3030222" y="446091"/>
            <a:ext cx="7704454" cy="432115"/>
          </a:xfrm>
        </p:spPr>
        <p:txBody>
          <a:bodyPr/>
          <a:lstStyle/>
          <a:p>
            <a:r>
              <a:rPr lang="en-US" sz="4400" b="1" dirty="0" smtClean="0">
                <a:latin typeface="+mn-lt"/>
              </a:rPr>
              <a:t>Tips for a Successful Year</a:t>
            </a:r>
            <a:endParaRPr lang="en-US" sz="4400" b="1" dirty="0">
              <a:latin typeface="+mn-lt"/>
            </a:endParaRPr>
          </a:p>
        </p:txBody>
      </p:sp>
      <p:sp>
        <p:nvSpPr>
          <p:cNvPr id="5" name="Rectangle 4"/>
          <p:cNvSpPr/>
          <p:nvPr/>
        </p:nvSpPr>
        <p:spPr>
          <a:xfrm>
            <a:off x="6600825" y="1543050"/>
            <a:ext cx="6096000" cy="3836948"/>
          </a:xfrm>
          <a:prstGeom prst="rect">
            <a:avLst/>
          </a:prstGeom>
        </p:spPr>
        <p:txBody>
          <a:bodyPr>
            <a:spAutoFit/>
          </a:bodyPr>
          <a:lstStyle/>
          <a:p>
            <a:pPr marL="457200" lvl="0" indent="-457200">
              <a:lnSpc>
                <a:spcPct val="150000"/>
              </a:lnSpc>
              <a:spcBef>
                <a:spcPts val="1000"/>
              </a:spcBef>
              <a:buSzPct val="160000"/>
              <a:buBlip>
                <a:blip r:embed="rId4"/>
              </a:buBlip>
            </a:pPr>
            <a:r>
              <a:rPr lang="en-US" sz="2800" dirty="0" smtClean="0">
                <a:solidFill>
                  <a:srgbClr val="5C4A26"/>
                </a:solidFill>
                <a:cs typeface="Rubik Medium" panose="02000604000000020004" pitchFamily="2" charset="-79"/>
              </a:rPr>
              <a:t>Use your resources</a:t>
            </a:r>
          </a:p>
          <a:p>
            <a:pPr lvl="0">
              <a:lnSpc>
                <a:spcPct val="150000"/>
              </a:lnSpc>
              <a:spcBef>
                <a:spcPts val="1000"/>
              </a:spcBef>
              <a:buSzPct val="160000"/>
            </a:pPr>
            <a:endParaRPr lang="en-US" sz="2800" dirty="0" smtClean="0">
              <a:solidFill>
                <a:srgbClr val="5C4A26"/>
              </a:solidFill>
              <a:cs typeface="Rubik Medium" panose="02000604000000020004" pitchFamily="2" charset="-79"/>
            </a:endParaRPr>
          </a:p>
          <a:p>
            <a:pPr marL="457200" lvl="0" indent="-457200">
              <a:lnSpc>
                <a:spcPct val="150000"/>
              </a:lnSpc>
              <a:spcBef>
                <a:spcPts val="1000"/>
              </a:spcBef>
              <a:buSzPct val="160000"/>
              <a:buBlip>
                <a:blip r:embed="rId4"/>
              </a:buBlip>
            </a:pPr>
            <a:r>
              <a:rPr lang="en-US" sz="2800" dirty="0">
                <a:solidFill>
                  <a:srgbClr val="5C4A26"/>
                </a:solidFill>
                <a:cs typeface="Rubik Medium" panose="02000604000000020004" pitchFamily="2" charset="-79"/>
              </a:rPr>
              <a:t>Utilize your </a:t>
            </a:r>
            <a:r>
              <a:rPr lang="en-US" sz="2800" dirty="0" smtClean="0">
                <a:solidFill>
                  <a:srgbClr val="5C4A26"/>
                </a:solidFill>
                <a:cs typeface="Rubik Medium" panose="02000604000000020004" pitchFamily="2" charset="-79"/>
              </a:rPr>
              <a:t>professor</a:t>
            </a:r>
          </a:p>
          <a:p>
            <a:pPr lvl="0">
              <a:lnSpc>
                <a:spcPct val="150000"/>
              </a:lnSpc>
              <a:spcBef>
                <a:spcPts val="1000"/>
              </a:spcBef>
              <a:buSzPct val="160000"/>
            </a:pPr>
            <a:endParaRPr lang="en-US" sz="2800" dirty="0">
              <a:solidFill>
                <a:srgbClr val="5C4A26"/>
              </a:solidFill>
              <a:cs typeface="Rubik Medium" panose="02000604000000020004" pitchFamily="2" charset="-79"/>
            </a:endParaRPr>
          </a:p>
          <a:p>
            <a:pPr marL="457200" lvl="0" indent="-457200">
              <a:lnSpc>
                <a:spcPct val="150000"/>
              </a:lnSpc>
              <a:spcBef>
                <a:spcPts val="1000"/>
              </a:spcBef>
              <a:buSzPct val="160000"/>
              <a:buBlip>
                <a:blip r:embed="rId4"/>
              </a:buBlip>
            </a:pPr>
            <a:r>
              <a:rPr lang="en-US" sz="2800" dirty="0">
                <a:solidFill>
                  <a:srgbClr val="5C4A26"/>
                </a:solidFill>
                <a:cs typeface="Rubik Medium" panose="02000604000000020004" pitchFamily="2" charset="-79"/>
              </a:rPr>
              <a:t>Don’t be afraid to ask for help!</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45996160"/>
      </p:ext>
    </p:extLst>
  </p:cSld>
  <p:clrMapOvr>
    <a:masterClrMapping/>
  </p:clrMapOvr>
  <mc:AlternateContent xmlns:mc="http://schemas.openxmlformats.org/markup-compatibility/2006" xmlns:p14="http://schemas.microsoft.com/office/powerpoint/2010/main">
    <mc:Choice Requires="p14">
      <p:transition spd="slow" p14:dur="2000" advTm="293207"/>
    </mc:Choice>
    <mc:Fallback xmlns="">
      <p:transition spd="slow" advTm="29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mn-lt"/>
              </a:rPr>
              <a:t>Freshmen Orientation</a:t>
            </a:r>
            <a:endParaRPr lang="en-US" dirty="0">
              <a:latin typeface="+mn-lt"/>
            </a:endParaRPr>
          </a:p>
        </p:txBody>
      </p:sp>
      <p:sp>
        <p:nvSpPr>
          <p:cNvPr id="2" name="Text Placeholder 1"/>
          <p:cNvSpPr>
            <a:spLocks noGrp="1"/>
          </p:cNvSpPr>
          <p:nvPr>
            <p:ph type="body" idx="1"/>
          </p:nvPr>
        </p:nvSpPr>
        <p:spPr/>
        <p:txBody>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44050605"/>
      </p:ext>
    </p:extLst>
  </p:cSld>
  <p:clrMapOvr>
    <a:masterClrMapping/>
  </p:clrMapOvr>
  <mc:AlternateContent xmlns:mc="http://schemas.openxmlformats.org/markup-compatibility/2006" xmlns:p14="http://schemas.microsoft.com/office/powerpoint/2010/main">
    <mc:Choice Requires="p14">
      <p:transition spd="slow" p14:dur="2000" advTm="34143"/>
    </mc:Choice>
    <mc:Fallback xmlns="">
      <p:transition spd="slow" advTm="3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658177" y="1868455"/>
            <a:ext cx="9090515" cy="2370138"/>
          </a:xfrm>
        </p:spPr>
        <p:txBody>
          <a:bodyPr/>
          <a:lstStyle/>
          <a:p>
            <a:pPr algn="ctr"/>
            <a:r>
              <a:rPr lang="en-US" dirty="0" smtClean="0">
                <a:latin typeface="+mn-lt"/>
              </a:rPr>
              <a:t>Questions?</a:t>
            </a:r>
          </a:p>
          <a:p>
            <a:pPr algn="ctr"/>
            <a:r>
              <a:rPr lang="en-US" sz="4800" dirty="0" smtClean="0">
                <a:latin typeface="+mn-lt"/>
              </a:rPr>
              <a:t>Email me!</a:t>
            </a:r>
          </a:p>
          <a:p>
            <a:pPr algn="ctr"/>
            <a:r>
              <a:rPr lang="en-US" sz="4800" dirty="0" smtClean="0">
                <a:latin typeface="+mn-lt"/>
              </a:rPr>
              <a:t>Dancause@stevenscollege.edu</a:t>
            </a:r>
            <a:endParaRPr lang="en-US" sz="4800" dirty="0">
              <a:latin typeface="+mn-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8049902"/>
      </p:ext>
    </p:extLst>
  </p:cSld>
  <p:clrMapOvr>
    <a:masterClrMapping/>
  </p:clrMapOvr>
  <mc:AlternateContent xmlns:mc="http://schemas.openxmlformats.org/markup-compatibility/2006" xmlns:p14="http://schemas.microsoft.com/office/powerpoint/2010/main">
    <mc:Choice Requires="p14">
      <p:transition spd="slow" p14:dur="2000" advTm="53457"/>
    </mc:Choice>
    <mc:Fallback xmlns="">
      <p:transition spd="slow" advTm="5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410200"/>
          </a:xfrm>
        </p:spPr>
        <p:txBody>
          <a:bodyPr>
            <a:normAutofit/>
          </a:bodyPr>
          <a:lstStyle/>
          <a:p>
            <a:r>
              <a:rPr lang="en-US" dirty="0" smtClean="0">
                <a:latin typeface="+mn-lt"/>
              </a:rPr>
              <a:t>Point person for all early enrollers</a:t>
            </a:r>
          </a:p>
          <a:p>
            <a:r>
              <a:rPr lang="en-US" dirty="0" smtClean="0">
                <a:latin typeface="+mn-lt"/>
              </a:rPr>
              <a:t>High school liaison </a:t>
            </a:r>
          </a:p>
          <a:p>
            <a:r>
              <a:rPr lang="en-US" dirty="0" smtClean="0">
                <a:latin typeface="+mn-lt"/>
              </a:rPr>
              <a:t>“Vessel of information”</a:t>
            </a:r>
          </a:p>
        </p:txBody>
      </p:sp>
      <p:sp>
        <p:nvSpPr>
          <p:cNvPr id="3" name="Text Placeholder 2"/>
          <p:cNvSpPr>
            <a:spLocks noGrp="1"/>
          </p:cNvSpPr>
          <p:nvPr>
            <p:ph type="body" idx="13"/>
          </p:nvPr>
        </p:nvSpPr>
        <p:spPr>
          <a:xfrm>
            <a:off x="3068322" y="398466"/>
            <a:ext cx="7704454" cy="432115"/>
          </a:xfrm>
        </p:spPr>
        <p:txBody>
          <a:bodyPr/>
          <a:lstStyle/>
          <a:p>
            <a:r>
              <a:rPr lang="en-US" sz="4400" b="1" dirty="0" smtClean="0">
                <a:latin typeface="+mn-lt"/>
              </a:rPr>
              <a:t>What is my role?</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3815188"/>
      </p:ext>
    </p:extLst>
  </p:cSld>
  <p:clrMapOvr>
    <a:masterClrMapping/>
  </p:clrMapOvr>
  <mc:AlternateContent xmlns:mc="http://schemas.openxmlformats.org/markup-compatibility/2006" xmlns:p14="http://schemas.microsoft.com/office/powerpoint/2010/main">
    <mc:Choice Requires="p14">
      <p:transition spd="slow" p14:dur="2000" advTm="55139"/>
    </mc:Choice>
    <mc:Fallback xmlns="">
      <p:transition spd="slow" advTm="5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410200"/>
          </a:xfrm>
        </p:spPr>
        <p:txBody>
          <a:bodyPr>
            <a:normAutofit/>
          </a:bodyPr>
          <a:lstStyle/>
          <a:p>
            <a:r>
              <a:rPr lang="en-US" dirty="0" smtClean="0">
                <a:latin typeface="+mn-lt"/>
              </a:rPr>
              <a:t>Email</a:t>
            </a:r>
          </a:p>
          <a:p>
            <a:pPr lvl="1"/>
            <a:r>
              <a:rPr lang="en-US" dirty="0" smtClean="0">
                <a:latin typeface="+mn-lt"/>
              </a:rPr>
              <a:t>Dancause@stevenscollege.edu</a:t>
            </a:r>
          </a:p>
          <a:p>
            <a:r>
              <a:rPr lang="en-US" dirty="0" smtClean="0">
                <a:latin typeface="+mn-lt"/>
              </a:rPr>
              <a:t>Office</a:t>
            </a:r>
          </a:p>
          <a:p>
            <a:pPr lvl="1"/>
            <a:r>
              <a:rPr lang="en-US" dirty="0" smtClean="0">
                <a:latin typeface="+mn-lt"/>
              </a:rPr>
              <a:t>Hartzell 110</a:t>
            </a:r>
          </a:p>
          <a:p>
            <a:pPr lvl="1"/>
            <a:r>
              <a:rPr lang="en-US" dirty="0" smtClean="0">
                <a:latin typeface="+mn-lt"/>
              </a:rPr>
              <a:t>Right hand side</a:t>
            </a:r>
          </a:p>
        </p:txBody>
      </p:sp>
      <p:sp>
        <p:nvSpPr>
          <p:cNvPr id="3" name="Text Placeholder 2"/>
          <p:cNvSpPr>
            <a:spLocks noGrp="1"/>
          </p:cNvSpPr>
          <p:nvPr>
            <p:ph type="body" idx="13"/>
          </p:nvPr>
        </p:nvSpPr>
        <p:spPr>
          <a:xfrm>
            <a:off x="3068322" y="398466"/>
            <a:ext cx="7704454" cy="432115"/>
          </a:xfrm>
        </p:spPr>
        <p:txBody>
          <a:bodyPr/>
          <a:lstStyle/>
          <a:p>
            <a:r>
              <a:rPr lang="en-US" sz="4400" b="1" dirty="0" smtClean="0">
                <a:latin typeface="+mn-lt"/>
              </a:rPr>
              <a:t>How can you reach me?</a:t>
            </a:r>
            <a:endParaRPr lang="en-US" sz="4400" b="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75225451"/>
      </p:ext>
    </p:extLst>
  </p:cSld>
  <p:clrMapOvr>
    <a:masterClrMapping/>
  </p:clrMapOvr>
  <mc:AlternateContent xmlns:mc="http://schemas.openxmlformats.org/markup-compatibility/2006" xmlns:p14="http://schemas.microsoft.com/office/powerpoint/2010/main">
    <mc:Choice Requires="p14">
      <p:transition spd="slow" p14:dur="2000" advTm="48206"/>
    </mc:Choice>
    <mc:Fallback xmlns="">
      <p:transition spd="slow" advTm="4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4"/>
            <a:ext cx="8599616" cy="5400675"/>
          </a:xfrm>
        </p:spPr>
        <p:txBody>
          <a:bodyPr>
            <a:normAutofit/>
          </a:bodyPr>
          <a:lstStyle/>
          <a:p>
            <a:pPr marL="571500" indent="-571500">
              <a:buFont typeface="+mj-lt"/>
              <a:buAutoNum type="romanUcPeriod"/>
            </a:pPr>
            <a:r>
              <a:rPr lang="en-US" dirty="0" smtClean="0">
                <a:latin typeface="+mn-lt"/>
              </a:rPr>
              <a:t>The year </a:t>
            </a:r>
            <a:r>
              <a:rPr lang="en-US" dirty="0">
                <a:latin typeface="+mn-lt"/>
              </a:rPr>
              <a:t>a</a:t>
            </a:r>
            <a:r>
              <a:rPr lang="en-US" dirty="0" smtClean="0">
                <a:latin typeface="+mn-lt"/>
              </a:rPr>
              <a:t>head</a:t>
            </a:r>
          </a:p>
          <a:p>
            <a:pPr marL="571500" indent="-571500">
              <a:buFont typeface="+mj-lt"/>
              <a:buAutoNum type="romanUcPeriod"/>
            </a:pPr>
            <a:r>
              <a:rPr lang="en-US" dirty="0" smtClean="0">
                <a:latin typeface="+mn-lt"/>
              </a:rPr>
              <a:t>Schedule and course review</a:t>
            </a:r>
          </a:p>
          <a:p>
            <a:pPr marL="571500" indent="-571500">
              <a:buFont typeface="+mj-lt"/>
              <a:buAutoNum type="romanUcPeriod"/>
            </a:pPr>
            <a:r>
              <a:rPr lang="en-US" dirty="0" smtClean="0">
                <a:latin typeface="+mn-lt"/>
              </a:rPr>
              <a:t>Invoice and financial aid review</a:t>
            </a:r>
          </a:p>
          <a:p>
            <a:pPr marL="571500" indent="-571500">
              <a:buFont typeface="+mj-lt"/>
              <a:buAutoNum type="romanUcPeriod"/>
            </a:pPr>
            <a:r>
              <a:rPr lang="en-US" dirty="0" smtClean="0">
                <a:latin typeface="+mn-lt"/>
              </a:rPr>
              <a:t>Moving forward</a:t>
            </a:r>
          </a:p>
          <a:p>
            <a:pPr marL="571500" indent="-571500">
              <a:buFont typeface="+mj-lt"/>
              <a:buAutoNum type="romanUcPeriod"/>
            </a:pPr>
            <a:r>
              <a:rPr lang="en-US" dirty="0" smtClean="0">
                <a:latin typeface="+mn-lt"/>
              </a:rPr>
              <a:t>Tips for a successful </a:t>
            </a:r>
            <a:r>
              <a:rPr lang="en-US" dirty="0">
                <a:latin typeface="+mn-lt"/>
              </a:rPr>
              <a:t>y</a:t>
            </a:r>
            <a:r>
              <a:rPr lang="en-US" dirty="0" smtClean="0">
                <a:latin typeface="+mn-lt"/>
              </a:rPr>
              <a:t>ear</a:t>
            </a:r>
          </a:p>
          <a:p>
            <a:pPr marL="571500" indent="-571500">
              <a:buFont typeface="+mj-lt"/>
              <a:buAutoNum type="romanUcPeriod"/>
            </a:pPr>
            <a:r>
              <a:rPr lang="en-US" dirty="0" smtClean="0">
                <a:latin typeface="+mn-lt"/>
              </a:rPr>
              <a:t>First time freshmen orientation</a:t>
            </a:r>
          </a:p>
          <a:p>
            <a:pPr marL="571500" indent="-571500">
              <a:buFont typeface="+mj-lt"/>
              <a:buAutoNum type="romanUcPeriod"/>
            </a:pPr>
            <a:r>
              <a:rPr lang="en-US" dirty="0" smtClean="0">
                <a:latin typeface="+mn-lt"/>
              </a:rPr>
              <a:t>Questions</a:t>
            </a:r>
            <a:endParaRPr lang="en-US" dirty="0">
              <a:latin typeface="+mn-lt"/>
            </a:endParaRPr>
          </a:p>
        </p:txBody>
      </p:sp>
      <p:sp>
        <p:nvSpPr>
          <p:cNvPr id="3" name="Text Placeholder 2"/>
          <p:cNvSpPr>
            <a:spLocks noGrp="1"/>
          </p:cNvSpPr>
          <p:nvPr>
            <p:ph type="body" idx="13"/>
          </p:nvPr>
        </p:nvSpPr>
        <p:spPr>
          <a:xfrm>
            <a:off x="3087372" y="417516"/>
            <a:ext cx="7704454" cy="432115"/>
          </a:xfrm>
        </p:spPr>
        <p:txBody>
          <a:bodyPr/>
          <a:lstStyle/>
          <a:p>
            <a:r>
              <a:rPr lang="en-US" sz="4400" b="1" dirty="0" smtClean="0">
                <a:latin typeface="+mn-lt"/>
              </a:rPr>
              <a:t>Overview</a:t>
            </a:r>
            <a:endParaRPr lang="en-US" sz="4400" b="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43397056"/>
      </p:ext>
    </p:extLst>
  </p:cSld>
  <p:clrMapOvr>
    <a:masterClrMapping/>
  </p:clrMapOvr>
  <mc:AlternateContent xmlns:mc="http://schemas.openxmlformats.org/markup-compatibility/2006" xmlns:p14="http://schemas.microsoft.com/office/powerpoint/2010/main">
    <mc:Choice Requires="p14">
      <p:transition spd="slow" p14:dur="2000" advTm="27499"/>
    </mc:Choice>
    <mc:Fallback xmlns="">
      <p:transition spd="slow" advTm="2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410200"/>
          </a:xfrm>
        </p:spPr>
        <p:txBody>
          <a:bodyPr>
            <a:normAutofit lnSpcReduction="10000"/>
          </a:bodyPr>
          <a:lstStyle/>
          <a:p>
            <a:r>
              <a:rPr lang="en-US" dirty="0" smtClean="0">
                <a:latin typeface="+mn-lt"/>
              </a:rPr>
              <a:t>Monthly meetings</a:t>
            </a:r>
          </a:p>
          <a:p>
            <a:pPr marL="457200" lvl="1" indent="0">
              <a:buNone/>
            </a:pPr>
            <a:endParaRPr lang="en-US" dirty="0" smtClean="0">
              <a:latin typeface="+mn-lt"/>
            </a:endParaRPr>
          </a:p>
          <a:p>
            <a:r>
              <a:rPr lang="en-US" dirty="0" smtClean="0">
                <a:latin typeface="+mn-lt"/>
              </a:rPr>
              <a:t>1-1 meetings</a:t>
            </a:r>
          </a:p>
          <a:p>
            <a:pPr lvl="1"/>
            <a:r>
              <a:rPr lang="en-US" dirty="0" smtClean="0">
                <a:latin typeface="+mn-lt"/>
              </a:rPr>
              <a:t>If needed!</a:t>
            </a:r>
          </a:p>
          <a:p>
            <a:pPr marL="457200" lvl="1" indent="0">
              <a:buNone/>
            </a:pPr>
            <a:endParaRPr lang="en-US" dirty="0" smtClean="0">
              <a:latin typeface="+mn-lt"/>
            </a:endParaRPr>
          </a:p>
          <a:p>
            <a:r>
              <a:rPr lang="en-US" dirty="0" smtClean="0">
                <a:latin typeface="+mn-lt"/>
              </a:rPr>
              <a:t>Schedule updates</a:t>
            </a:r>
          </a:p>
          <a:p>
            <a:pPr marL="0" indent="0">
              <a:buNone/>
            </a:pPr>
            <a:endParaRPr lang="en-US" dirty="0" smtClean="0">
              <a:latin typeface="+mn-lt"/>
            </a:endParaRPr>
          </a:p>
          <a:p>
            <a:r>
              <a:rPr lang="en-US" dirty="0" smtClean="0">
                <a:latin typeface="+mn-lt"/>
              </a:rPr>
              <a:t>Grade updates</a:t>
            </a:r>
            <a:endParaRPr lang="en-US" dirty="0">
              <a:latin typeface="+mn-lt"/>
            </a:endParaRPr>
          </a:p>
        </p:txBody>
      </p:sp>
      <p:sp>
        <p:nvSpPr>
          <p:cNvPr id="3" name="Text Placeholder 2"/>
          <p:cNvSpPr>
            <a:spLocks noGrp="1"/>
          </p:cNvSpPr>
          <p:nvPr>
            <p:ph type="body" idx="13"/>
          </p:nvPr>
        </p:nvSpPr>
        <p:spPr>
          <a:xfrm>
            <a:off x="3068322" y="398466"/>
            <a:ext cx="7704454" cy="432115"/>
          </a:xfrm>
        </p:spPr>
        <p:txBody>
          <a:bodyPr/>
          <a:lstStyle/>
          <a:p>
            <a:r>
              <a:rPr lang="en-US" sz="4400" b="1" dirty="0" smtClean="0">
                <a:latin typeface="+mn-lt"/>
              </a:rPr>
              <a:t>The Year Ahead</a:t>
            </a:r>
            <a:endParaRPr lang="en-US" sz="4400" b="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49194381"/>
      </p:ext>
    </p:extLst>
  </p:cSld>
  <p:clrMapOvr>
    <a:masterClrMapping/>
  </p:clrMapOvr>
  <mc:AlternateContent xmlns:mc="http://schemas.openxmlformats.org/markup-compatibility/2006" xmlns:p14="http://schemas.microsoft.com/office/powerpoint/2010/main">
    <mc:Choice Requires="p14">
      <p:transition spd="slow" p14:dur="2000" advTm="61845"/>
    </mc:Choice>
    <mc:Fallback xmlns="">
      <p:transition spd="slow" advTm="6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latin typeface="+mn-lt"/>
              </a:rPr>
              <a:t>TSCT and the high school</a:t>
            </a:r>
          </a:p>
          <a:p>
            <a:pPr lvl="1"/>
            <a:r>
              <a:rPr lang="en-US" dirty="0" smtClean="0">
                <a:latin typeface="+mn-lt"/>
              </a:rPr>
              <a:t>Roster</a:t>
            </a:r>
          </a:p>
          <a:p>
            <a:pPr lvl="2"/>
            <a:r>
              <a:rPr lang="en-US" dirty="0" smtClean="0">
                <a:latin typeface="+mn-lt"/>
              </a:rPr>
              <a:t>Sent!</a:t>
            </a:r>
          </a:p>
          <a:p>
            <a:pPr lvl="1"/>
            <a:r>
              <a:rPr lang="en-US" dirty="0" smtClean="0">
                <a:latin typeface="+mn-lt"/>
              </a:rPr>
              <a:t>Schedules</a:t>
            </a:r>
          </a:p>
          <a:p>
            <a:pPr lvl="1"/>
            <a:r>
              <a:rPr lang="en-US" dirty="0" smtClean="0">
                <a:latin typeface="+mn-lt"/>
              </a:rPr>
              <a:t>Grades</a:t>
            </a:r>
          </a:p>
          <a:p>
            <a:pPr lvl="2"/>
            <a:r>
              <a:rPr lang="en-US" dirty="0" smtClean="0">
                <a:latin typeface="+mn-lt"/>
              </a:rPr>
              <a:t>Mid term and final</a:t>
            </a:r>
          </a:p>
          <a:p>
            <a:pPr lvl="1"/>
            <a:r>
              <a:rPr lang="en-US" dirty="0" smtClean="0">
                <a:latin typeface="+mn-lt"/>
              </a:rPr>
              <a:t>Concerns</a:t>
            </a:r>
            <a:endParaRPr lang="en-US" dirty="0">
              <a:latin typeface="+mn-lt"/>
            </a:endParaRPr>
          </a:p>
        </p:txBody>
      </p:sp>
      <p:sp>
        <p:nvSpPr>
          <p:cNvPr id="3" name="Text Placeholder 2"/>
          <p:cNvSpPr>
            <a:spLocks noGrp="1"/>
          </p:cNvSpPr>
          <p:nvPr>
            <p:ph type="body" idx="13"/>
          </p:nvPr>
        </p:nvSpPr>
        <p:spPr>
          <a:xfrm>
            <a:off x="3058796" y="407991"/>
            <a:ext cx="9066529" cy="611184"/>
          </a:xfrm>
        </p:spPr>
        <p:txBody>
          <a:bodyPr/>
          <a:lstStyle/>
          <a:p>
            <a:r>
              <a:rPr lang="en-US" sz="4400" b="1" dirty="0" smtClean="0">
                <a:latin typeface="+mn-lt"/>
              </a:rPr>
              <a:t>The Year Ahead - </a:t>
            </a:r>
            <a:r>
              <a:rPr lang="en-US" sz="4000" b="1" i="1" dirty="0" smtClean="0">
                <a:latin typeface="+mn-lt"/>
              </a:rPr>
              <a:t>Communication</a:t>
            </a:r>
            <a:endParaRPr lang="en-US" sz="4400" b="1" i="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8436028"/>
      </p:ext>
    </p:extLst>
  </p:cSld>
  <p:clrMapOvr>
    <a:masterClrMapping/>
  </p:clrMapOvr>
  <mc:AlternateContent xmlns:mc="http://schemas.openxmlformats.org/markup-compatibility/2006" xmlns:p14="http://schemas.microsoft.com/office/powerpoint/2010/main">
    <mc:Choice Requires="p14">
      <p:transition spd="slow" p14:dur="2000" advTm="43577"/>
    </mc:Choice>
    <mc:Fallback xmlns="">
      <p:transition spd="slow" advTm="4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libri" panose="020F0502020204030204"/>
              </a:rPr>
              <a:t>Schedules &amp; Course Overview</a:t>
            </a:r>
            <a:endParaRPr lang="en-US" dirty="0"/>
          </a:p>
        </p:txBody>
      </p:sp>
      <p:sp>
        <p:nvSpPr>
          <p:cNvPr id="5" name="Text Placeholder 4"/>
          <p:cNvSpPr>
            <a:spLocks noGrp="1"/>
          </p:cNvSpPr>
          <p:nvPr>
            <p:ph type="body" idx="1"/>
          </p:nvPr>
        </p:nvSpPr>
        <p:spPr>
          <a:xfrm>
            <a:off x="3211196" y="465141"/>
            <a:ext cx="7771129" cy="432115"/>
          </a:xfrm>
        </p:spPr>
        <p:txBody>
          <a:bodyPr/>
          <a:lstStyle/>
          <a:p>
            <a:endParaRPr lang="en-US" sz="3600" b="1" dirty="0">
              <a:latin typeface="+mn-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66561246"/>
      </p:ext>
    </p:extLst>
  </p:cSld>
  <p:clrMapOvr>
    <a:masterClrMapping/>
  </p:clrMapOvr>
  <mc:AlternateContent xmlns:mc="http://schemas.openxmlformats.org/markup-compatibility/2006" xmlns:p14="http://schemas.microsoft.com/office/powerpoint/2010/main">
    <mc:Choice Requires="p14">
      <p:transition spd="slow" p14:dur="2000" advTm="5926"/>
    </mc:Choice>
    <mc:Fallback xmlns="">
      <p:transition spd="slow" advTm="5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Visit </a:t>
            </a:r>
            <a:r>
              <a:rPr lang="en-US" dirty="0" err="1" smtClean="0">
                <a:latin typeface="+mn-lt"/>
              </a:rPr>
              <a:t>MyStevens</a:t>
            </a:r>
            <a:r>
              <a:rPr lang="en-US" dirty="0" smtClean="0">
                <a:latin typeface="+mn-lt"/>
              </a:rPr>
              <a:t> – student portal </a:t>
            </a:r>
          </a:p>
          <a:p>
            <a:endParaRPr lang="en-US" dirty="0">
              <a:latin typeface="+mn-lt"/>
            </a:endParaRPr>
          </a:p>
          <a:p>
            <a:endParaRPr lang="en-US" dirty="0" smtClean="0">
              <a:latin typeface="+mn-lt"/>
            </a:endParaRPr>
          </a:p>
          <a:p>
            <a:endParaRPr lang="en-US" dirty="0">
              <a:latin typeface="+mn-lt"/>
            </a:endParaRPr>
          </a:p>
          <a:p>
            <a:endParaRPr lang="en-US" dirty="0" smtClean="0">
              <a:latin typeface="+mn-lt"/>
            </a:endParaRPr>
          </a:p>
          <a:p>
            <a:r>
              <a:rPr lang="en-US" dirty="0" smtClean="0">
                <a:latin typeface="+mn-lt"/>
              </a:rPr>
              <a:t>Log in with username and password</a:t>
            </a:r>
          </a:p>
          <a:p>
            <a:pPr marL="0" indent="0">
              <a:buNone/>
            </a:pPr>
            <a:endParaRPr lang="en-US" dirty="0">
              <a:latin typeface="+mn-lt"/>
            </a:endParaRPr>
          </a:p>
        </p:txBody>
      </p:sp>
      <p:sp>
        <p:nvSpPr>
          <p:cNvPr id="3" name="Text Placeholder 2"/>
          <p:cNvSpPr>
            <a:spLocks noGrp="1"/>
          </p:cNvSpPr>
          <p:nvPr>
            <p:ph type="body" idx="13"/>
          </p:nvPr>
        </p:nvSpPr>
        <p:spPr>
          <a:xfrm>
            <a:off x="3049272" y="512766"/>
            <a:ext cx="7704454" cy="432115"/>
          </a:xfrm>
        </p:spPr>
        <p:txBody>
          <a:bodyPr/>
          <a:lstStyle/>
          <a:p>
            <a:r>
              <a:rPr lang="en-US" sz="3600" b="1" dirty="0" smtClean="0">
                <a:latin typeface="+mn-lt"/>
              </a:rPr>
              <a:t>Where to find your schedule</a:t>
            </a:r>
            <a:endParaRPr lang="en-US" sz="3600" b="1" dirty="0">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01" y="2338243"/>
            <a:ext cx="11553375" cy="215755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88551017"/>
      </p:ext>
    </p:extLst>
  </p:cSld>
  <p:clrMapOvr>
    <a:masterClrMapping/>
  </p:clrMapOvr>
  <mc:AlternateContent xmlns:mc="http://schemas.openxmlformats.org/markup-compatibility/2006" xmlns:p14="http://schemas.microsoft.com/office/powerpoint/2010/main">
    <mc:Choice Requires="p14">
      <p:transition spd="slow" p14:dur="2000" advTm="54006"/>
    </mc:Choice>
    <mc:Fallback xmlns="">
      <p:transition spd="slow" advTm="54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786</TotalTime>
  <Words>556</Words>
  <Application>Microsoft Office PowerPoint</Application>
  <PresentationFormat>Custom</PresentationFormat>
  <Paragraphs>172</Paragraphs>
  <Slides>29</Slides>
  <Notes>1</Notes>
  <HiddenSlides>0</HiddenSlides>
  <MMClips>29</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Megan Dancause Assistant Director of Admissions &amp; Early Enrollment point person</vt:lpstr>
      <vt:lpstr>PowerPoint Presentation</vt:lpstr>
      <vt:lpstr>PowerPoint Presentation</vt:lpstr>
      <vt:lpstr>PowerPoint Presentation</vt:lpstr>
      <vt:lpstr>PowerPoint Presentation</vt:lpstr>
      <vt:lpstr>PowerPoint Presentation</vt:lpstr>
      <vt:lpstr>Schedules &amp; Course Overview</vt:lpstr>
      <vt:lpstr>PowerPoint Presentation</vt:lpstr>
      <vt:lpstr>PowerPoint Presentation</vt:lpstr>
      <vt:lpstr>PowerPoint Presentation</vt:lpstr>
      <vt:lpstr>PowerPoint Presentation</vt:lpstr>
      <vt:lpstr>PowerPoint Presentation</vt:lpstr>
      <vt:lpstr>Invoices &amp; Financial Aid</vt:lpstr>
      <vt:lpstr>PowerPoint Presentation</vt:lpstr>
      <vt:lpstr>PowerPoint Presentation</vt:lpstr>
      <vt:lpstr>PowerPoint Presentation</vt:lpstr>
      <vt:lpstr>PowerPoint Presentation</vt:lpstr>
      <vt:lpstr>PowerPoint Presentation</vt:lpstr>
      <vt:lpstr>PowerPoint Presentation</vt:lpstr>
      <vt:lpstr>Moving Forward</vt:lpstr>
      <vt:lpstr>PowerPoint Presentation</vt:lpstr>
      <vt:lpstr>PowerPoint Presentation</vt:lpstr>
      <vt:lpstr>PowerPoint Presentation</vt:lpstr>
      <vt:lpstr>PowerPoint Presentation</vt:lpstr>
      <vt:lpstr>Tips for a Successful Year</vt:lpstr>
      <vt:lpstr>PowerPoint Presentation</vt:lpstr>
      <vt:lpstr>Freshmen Orientation</vt:lpstr>
      <vt:lpstr>PowerPoint Presentation</vt:lpstr>
    </vt:vector>
  </TitlesOfParts>
  <Company>Thaddeus Stevens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Aurand, Adam</dc:creator>
  <cp:lastModifiedBy>Williams, Jennifer</cp:lastModifiedBy>
  <cp:revision>155</cp:revision>
  <cp:lastPrinted>2018-07-13T16:15:28Z</cp:lastPrinted>
  <dcterms:created xsi:type="dcterms:W3CDTF">2018-03-29T14:41:28Z</dcterms:created>
  <dcterms:modified xsi:type="dcterms:W3CDTF">2020-09-10T18:48:42Z</dcterms:modified>
</cp:coreProperties>
</file>